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30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1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306" r:id="rId42"/>
    <p:sldId id="296" r:id="rId43"/>
    <p:sldId id="297" r:id="rId44"/>
    <p:sldId id="298" r:id="rId45"/>
    <p:sldId id="299" r:id="rId46"/>
    <p:sldId id="300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0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73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20585CE-937A-46BA-84B2-EAA98788230C}" type="datetimeFigureOut">
              <a:rPr lang="en-US" smtClean="0"/>
              <a:pPr/>
              <a:t>1/13/2015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8E3373A-0273-42DC-A705-83DAA85FFE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0585CE-937A-46BA-84B2-EAA98788230C}" type="datetimeFigureOut">
              <a:rPr lang="en-US" smtClean="0"/>
              <a:pPr/>
              <a:t>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8E3373A-0273-42DC-A705-83DAA85FFE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0585CE-937A-46BA-84B2-EAA98788230C}" type="datetimeFigureOut">
              <a:rPr lang="en-US" smtClean="0"/>
              <a:pPr/>
              <a:t>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8E3373A-0273-42DC-A705-83DAA85FFE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0585CE-937A-46BA-84B2-EAA98788230C}" type="datetimeFigureOut">
              <a:rPr lang="en-US" smtClean="0"/>
              <a:pPr/>
              <a:t>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8E3373A-0273-42DC-A705-83DAA85FFE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0585CE-937A-46BA-84B2-EAA98788230C}" type="datetimeFigureOut">
              <a:rPr lang="en-US" smtClean="0"/>
              <a:pPr/>
              <a:t>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8E3373A-0273-42DC-A705-83DAA85FFE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0585CE-937A-46BA-84B2-EAA98788230C}" type="datetimeFigureOut">
              <a:rPr lang="en-US" smtClean="0"/>
              <a:pPr/>
              <a:t>1/13/2015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8E3373A-0273-42DC-A705-83DAA85FFE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0585CE-937A-46BA-84B2-EAA98788230C}" type="datetimeFigureOut">
              <a:rPr lang="en-US" smtClean="0"/>
              <a:pPr/>
              <a:t>1/13/2015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8E3373A-0273-42DC-A705-83DAA85FFE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0585CE-937A-46BA-84B2-EAA98788230C}" type="datetimeFigureOut">
              <a:rPr lang="en-US" smtClean="0"/>
              <a:pPr/>
              <a:t>1/13/2015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8E3373A-0273-42DC-A705-83DAA85FFE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0585CE-937A-46BA-84B2-EAA98788230C}" type="datetimeFigureOut">
              <a:rPr lang="en-US" smtClean="0"/>
              <a:pPr/>
              <a:t>1/13/2015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8E3373A-0273-42DC-A705-83DAA85FFE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D20585CE-937A-46BA-84B2-EAA98788230C}" type="datetimeFigureOut">
              <a:rPr lang="en-US" smtClean="0"/>
              <a:pPr/>
              <a:t>1/13/2015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8E3373A-0273-42DC-A705-83DAA85FFE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20585CE-937A-46BA-84B2-EAA98788230C}" type="datetimeFigureOut">
              <a:rPr lang="en-US" smtClean="0"/>
              <a:pPr/>
              <a:t>1/13/2015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8E3373A-0273-42DC-A705-83DAA85FFE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D20585CE-937A-46BA-84B2-EAA98788230C}" type="datetimeFigureOut">
              <a:rPr lang="en-US" smtClean="0"/>
              <a:pPr/>
              <a:t>1/13/2015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38E3373A-0273-42DC-A705-83DAA85FFE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://www.doctorinmyhome.com/wp-content/uploads/2010/07/anxiety.jpg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Adrenal Cortical Disorders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 </a:t>
            </a:r>
            <a:r>
              <a:rPr lang="en-US" dirty="0" err="1" smtClean="0"/>
              <a:t>Madunil</a:t>
            </a:r>
            <a:r>
              <a:rPr lang="en-US" dirty="0" smtClean="0"/>
              <a:t> A </a:t>
            </a:r>
            <a:r>
              <a:rPr lang="en-US" dirty="0" err="1" smtClean="0"/>
              <a:t>Niriella</a:t>
            </a:r>
            <a:endParaRPr lang="en-US" dirty="0" smtClean="0"/>
          </a:p>
          <a:p>
            <a:r>
              <a:rPr lang="en-US" dirty="0" smtClean="0"/>
              <a:t>Department of Medicine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</a:rPr>
              <a:t>Random cortisol</a:t>
            </a:r>
            <a:r>
              <a:rPr lang="en-US" dirty="0" smtClean="0"/>
              <a:t> – </a:t>
            </a:r>
            <a:r>
              <a:rPr lang="en-US" sz="2000" dirty="0" smtClean="0"/>
              <a:t>of little value</a:t>
            </a:r>
          </a:p>
          <a:p>
            <a:pPr>
              <a:buNone/>
            </a:pPr>
            <a:r>
              <a:rPr lang="en-US" sz="2000" dirty="0" smtClean="0"/>
              <a:t>	If &lt;100 </a:t>
            </a:r>
            <a:r>
              <a:rPr lang="en-US" sz="2000" dirty="0" err="1" smtClean="0"/>
              <a:t>nmol</a:t>
            </a:r>
            <a:r>
              <a:rPr lang="en-US" sz="2000" dirty="0" smtClean="0"/>
              <a:t>/L during day </a:t>
            </a:r>
            <a:r>
              <a:rPr lang="en-US" sz="2000" dirty="0" smtClean="0">
                <a:sym typeface="Wingdings" pitchFamily="2" charset="2"/>
              </a:rPr>
              <a:t> highly suggestive </a:t>
            </a:r>
          </a:p>
          <a:p>
            <a:pPr>
              <a:buNone/>
            </a:pPr>
            <a:r>
              <a:rPr lang="en-US" sz="2000" dirty="0" smtClean="0">
                <a:sym typeface="Wingdings" pitchFamily="2" charset="2"/>
              </a:rPr>
              <a:t>	If &gt;550 </a:t>
            </a:r>
            <a:r>
              <a:rPr lang="en-US" sz="2000" dirty="0" err="1" smtClean="0">
                <a:sym typeface="Wingdings" pitchFamily="2" charset="2"/>
              </a:rPr>
              <a:t>nmol</a:t>
            </a:r>
            <a:r>
              <a:rPr lang="en-US" sz="2000" dirty="0" smtClean="0">
                <a:sym typeface="Wingdings" pitchFamily="2" charset="2"/>
              </a:rPr>
              <a:t>/L  unlikely</a:t>
            </a:r>
          </a:p>
          <a:p>
            <a:pPr>
              <a:buNone/>
            </a:pPr>
            <a:endParaRPr lang="en-US" sz="2000" dirty="0" smtClean="0">
              <a:sym typeface="Wingdings" pitchFamily="2" charset="2"/>
            </a:endParaRPr>
          </a:p>
          <a:p>
            <a:r>
              <a:rPr lang="en-US" b="1" dirty="0" smtClean="0">
                <a:solidFill>
                  <a:schemeClr val="accent6"/>
                </a:solidFill>
                <a:sym typeface="Wingdings" pitchFamily="2" charset="2"/>
              </a:rPr>
              <a:t>Short ACTH stimulation test</a:t>
            </a:r>
            <a:r>
              <a:rPr lang="en-US" dirty="0" smtClean="0">
                <a:sym typeface="Wingdings" pitchFamily="2" charset="2"/>
              </a:rPr>
              <a:t> – </a:t>
            </a:r>
          </a:p>
          <a:p>
            <a:pPr>
              <a:buNone/>
            </a:pPr>
            <a:r>
              <a:rPr lang="en-US" sz="2000" dirty="0" smtClean="0">
                <a:sym typeface="Wingdings" pitchFamily="2" charset="2"/>
              </a:rPr>
              <a:t>	</a:t>
            </a:r>
            <a:r>
              <a:rPr lang="en-US" sz="2000" dirty="0" err="1" smtClean="0">
                <a:sym typeface="Wingdings" pitchFamily="2" charset="2"/>
              </a:rPr>
              <a:t>Tetracosactide</a:t>
            </a:r>
            <a:r>
              <a:rPr lang="en-US" sz="2000" dirty="0" smtClean="0">
                <a:sym typeface="Wingdings" pitchFamily="2" charset="2"/>
              </a:rPr>
              <a:t> 250 </a:t>
            </a:r>
            <a:r>
              <a:rPr lang="en-US" sz="2000" dirty="0" err="1" smtClean="0">
                <a:sym typeface="Wingdings" pitchFamily="2" charset="2"/>
              </a:rPr>
              <a:t>microg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i.v</a:t>
            </a:r>
            <a:r>
              <a:rPr lang="en-US" sz="2000" dirty="0" smtClean="0">
                <a:sym typeface="Wingdings" pitchFamily="2" charset="2"/>
              </a:rPr>
              <a:t>/</a:t>
            </a:r>
            <a:r>
              <a:rPr lang="en-US" sz="2000" dirty="0" err="1" smtClean="0">
                <a:sym typeface="Wingdings" pitchFamily="2" charset="2"/>
              </a:rPr>
              <a:t>im</a:t>
            </a:r>
            <a:r>
              <a:rPr lang="en-US" sz="2000" dirty="0" smtClean="0">
                <a:sym typeface="Wingdings" pitchFamily="2" charset="2"/>
              </a:rPr>
              <a:t> at 0 </a:t>
            </a:r>
            <a:r>
              <a:rPr lang="en-US" sz="2000" dirty="0" err="1" smtClean="0">
                <a:sym typeface="Wingdings" pitchFamily="2" charset="2"/>
              </a:rPr>
              <a:t>mins</a:t>
            </a:r>
            <a:endParaRPr lang="en-US" sz="2000" dirty="0" smtClean="0">
              <a:sym typeface="Wingdings" pitchFamily="2" charset="2"/>
            </a:endParaRPr>
          </a:p>
          <a:p>
            <a:pPr>
              <a:buNone/>
            </a:pPr>
            <a:r>
              <a:rPr lang="en-US" sz="2000" dirty="0" smtClean="0">
                <a:sym typeface="Wingdings" pitchFamily="2" charset="2"/>
              </a:rPr>
              <a:t>	Plasma </a:t>
            </a:r>
            <a:r>
              <a:rPr lang="en-US" sz="2000" dirty="0" err="1" smtClean="0">
                <a:sym typeface="Wingdings" pitchFamily="2" charset="2"/>
              </a:rPr>
              <a:t>cortisol</a:t>
            </a:r>
            <a:r>
              <a:rPr lang="en-US" sz="2000" dirty="0" smtClean="0">
                <a:sym typeface="Wingdings" pitchFamily="2" charset="2"/>
              </a:rPr>
              <a:t> at 0 &amp; 30 </a:t>
            </a:r>
            <a:r>
              <a:rPr lang="en-US" sz="2000" dirty="0" err="1" smtClean="0">
                <a:sym typeface="Wingdings" pitchFamily="2" charset="2"/>
              </a:rPr>
              <a:t>mins</a:t>
            </a:r>
            <a:r>
              <a:rPr lang="en-US" sz="2000" dirty="0" smtClean="0">
                <a:sym typeface="Wingdings" pitchFamily="2" charset="2"/>
              </a:rPr>
              <a:t> </a:t>
            </a:r>
          </a:p>
          <a:p>
            <a:pPr>
              <a:buNone/>
            </a:pPr>
            <a:r>
              <a:rPr lang="en-US" sz="2000" dirty="0" smtClean="0">
                <a:sym typeface="Wingdings" pitchFamily="2" charset="2"/>
              </a:rPr>
              <a:t>	If </a:t>
            </a:r>
            <a:r>
              <a:rPr lang="en-US" sz="2000" dirty="0" err="1" smtClean="0">
                <a:sym typeface="Wingdings" pitchFamily="2" charset="2"/>
              </a:rPr>
              <a:t>cortisol</a:t>
            </a:r>
            <a:r>
              <a:rPr lang="en-US" sz="2000" dirty="0" smtClean="0">
                <a:sym typeface="Wingdings" pitchFamily="2" charset="2"/>
              </a:rPr>
              <a:t> at 30 </a:t>
            </a:r>
            <a:r>
              <a:rPr lang="en-US" sz="2000" dirty="0" err="1" smtClean="0">
                <a:sym typeface="Wingdings" pitchFamily="2" charset="2"/>
              </a:rPr>
              <a:t>mins</a:t>
            </a:r>
            <a:r>
              <a:rPr lang="en-US" sz="2000" dirty="0" smtClean="0">
                <a:sym typeface="Wingdings" pitchFamily="2" charset="2"/>
              </a:rPr>
              <a:t> is &gt;600 </a:t>
            </a:r>
            <a:r>
              <a:rPr lang="en-US" sz="2000" dirty="0" err="1" smtClean="0">
                <a:sym typeface="Wingdings" pitchFamily="2" charset="2"/>
              </a:rPr>
              <a:t>nmol</a:t>
            </a:r>
            <a:r>
              <a:rPr lang="en-US" sz="2000" dirty="0" smtClean="0">
                <a:sym typeface="Wingdings" pitchFamily="2" charset="2"/>
              </a:rPr>
              <a:t>/L  excludes primary adrenal failure</a:t>
            </a:r>
          </a:p>
          <a:p>
            <a:pPr>
              <a:buNone/>
            </a:pPr>
            <a:endParaRPr lang="en-US" sz="2000" dirty="0" smtClean="0">
              <a:sym typeface="Wingdings" pitchFamily="2" charset="2"/>
            </a:endParaRPr>
          </a:p>
          <a:p>
            <a:r>
              <a:rPr lang="en-US" b="1" dirty="0" smtClean="0">
                <a:solidFill>
                  <a:schemeClr val="accent6"/>
                </a:solidFill>
              </a:rPr>
              <a:t>9 am plasma ACTH</a:t>
            </a:r>
            <a:r>
              <a:rPr lang="en-US" dirty="0" smtClean="0"/>
              <a:t> – </a:t>
            </a:r>
          </a:p>
          <a:p>
            <a:pPr>
              <a:buNone/>
            </a:pPr>
            <a:r>
              <a:rPr lang="en-US" sz="2000" dirty="0" smtClean="0"/>
              <a:t>	If high with low/low normal </a:t>
            </a:r>
            <a:r>
              <a:rPr lang="en-US" sz="2000" dirty="0" err="1" smtClean="0"/>
              <a:t>cortisol</a:t>
            </a:r>
            <a:r>
              <a:rPr lang="en-US" sz="2000" dirty="0" smtClean="0"/>
              <a:t> </a:t>
            </a:r>
            <a:r>
              <a:rPr lang="en-US" sz="2000" dirty="0" smtClean="0">
                <a:sym typeface="Wingdings" pitchFamily="2" charset="2"/>
              </a:rPr>
              <a:t> confirms primary adrenal failure 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6388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6"/>
                </a:solidFill>
              </a:rPr>
              <a:t>Long ACTH stimulation test</a:t>
            </a:r>
            <a:r>
              <a:rPr lang="en-US" sz="2800" dirty="0" smtClean="0"/>
              <a:t> – </a:t>
            </a:r>
            <a:r>
              <a:rPr lang="en-US" sz="2000" dirty="0" smtClean="0"/>
              <a:t>rarely used now</a:t>
            </a:r>
          </a:p>
          <a:p>
            <a:pPr>
              <a:buNone/>
            </a:pPr>
            <a:r>
              <a:rPr lang="en-US" sz="2800" dirty="0" smtClean="0"/>
              <a:t>	</a:t>
            </a:r>
            <a:r>
              <a:rPr lang="en-US" sz="2000" dirty="0" smtClean="0"/>
              <a:t>Depot </a:t>
            </a:r>
            <a:r>
              <a:rPr lang="en-US" sz="2000" dirty="0" err="1" smtClean="0"/>
              <a:t>tetracosactide</a:t>
            </a:r>
            <a:r>
              <a:rPr lang="en-US" sz="2000" dirty="0" smtClean="0"/>
              <a:t> </a:t>
            </a:r>
            <a:r>
              <a:rPr lang="en-US" sz="2000" dirty="0" err="1" smtClean="0"/>
              <a:t>i.m</a:t>
            </a:r>
            <a:r>
              <a:rPr lang="en-US" sz="2000" dirty="0" smtClean="0"/>
              <a:t> at time 0 </a:t>
            </a:r>
          </a:p>
          <a:p>
            <a:pPr>
              <a:buNone/>
            </a:pPr>
            <a:r>
              <a:rPr lang="en-US" sz="2000" dirty="0" smtClean="0"/>
              <a:t>	Plasma </a:t>
            </a:r>
            <a:r>
              <a:rPr lang="en-US" sz="2000" dirty="0" err="1" smtClean="0"/>
              <a:t>cortisol</a:t>
            </a:r>
            <a:r>
              <a:rPr lang="en-US" sz="2000" dirty="0" smtClean="0"/>
              <a:t> serially for 24 hrs </a:t>
            </a:r>
          </a:p>
          <a:p>
            <a:pPr>
              <a:buNone/>
            </a:pPr>
            <a:r>
              <a:rPr lang="en-US" sz="2000" dirty="0" smtClean="0"/>
              <a:t>	Maximum &gt;1000 </a:t>
            </a:r>
            <a:r>
              <a:rPr lang="en-US" sz="2000" dirty="0" err="1" smtClean="0"/>
              <a:t>nmol</a:t>
            </a:r>
            <a:r>
              <a:rPr lang="en-US" sz="2000" dirty="0" smtClean="0"/>
              <a:t>/L or rise &gt;550 </a:t>
            </a:r>
            <a:r>
              <a:rPr lang="en-US" sz="2000" dirty="0" err="1" smtClean="0"/>
              <a:t>nmol</a:t>
            </a:r>
            <a:r>
              <a:rPr lang="en-US" sz="2000" dirty="0" smtClean="0"/>
              <a:t>/L </a:t>
            </a:r>
          </a:p>
          <a:p>
            <a:pPr>
              <a:buNone/>
            </a:pPr>
            <a:r>
              <a:rPr lang="en-US" sz="2000" dirty="0" smtClean="0"/>
              <a:t>	Detects adrenal suppression</a:t>
            </a:r>
          </a:p>
          <a:p>
            <a:pPr>
              <a:buNone/>
            </a:pPr>
            <a:endParaRPr lang="en-US" sz="2000" dirty="0" smtClean="0"/>
          </a:p>
          <a:p>
            <a:r>
              <a:rPr lang="en-US" sz="2400" dirty="0" smtClean="0"/>
              <a:t>↑ potassium &amp; urea, ↓ sodium</a:t>
            </a:r>
          </a:p>
          <a:p>
            <a:r>
              <a:rPr lang="en-US" sz="2400" dirty="0" smtClean="0"/>
              <a:t>↓ glucose</a:t>
            </a:r>
          </a:p>
          <a:p>
            <a:r>
              <a:rPr lang="en-US" sz="2400" dirty="0" smtClean="0"/>
              <a:t>↓ </a:t>
            </a:r>
            <a:r>
              <a:rPr lang="en-US" sz="2400" dirty="0" err="1" smtClean="0"/>
              <a:t>aldosterone</a:t>
            </a:r>
            <a:r>
              <a:rPr lang="en-US" sz="2400" dirty="0" smtClean="0"/>
              <a:t>, ↑ </a:t>
            </a:r>
            <a:r>
              <a:rPr lang="en-US" sz="2400" dirty="0" err="1" smtClean="0"/>
              <a:t>renin</a:t>
            </a:r>
            <a:endParaRPr lang="en-US" sz="2400" dirty="0" smtClean="0"/>
          </a:p>
          <a:p>
            <a:r>
              <a:rPr lang="en-US" sz="2400" dirty="0" smtClean="0"/>
              <a:t>↑ calcium</a:t>
            </a:r>
          </a:p>
          <a:p>
            <a:r>
              <a:rPr lang="en-US" sz="2400" dirty="0" err="1" smtClean="0"/>
              <a:t>Anaemia</a:t>
            </a:r>
            <a:endParaRPr lang="en-US" sz="2400" dirty="0" smtClean="0"/>
          </a:p>
          <a:p>
            <a:r>
              <a:rPr lang="en-US" sz="2400" dirty="0" smtClean="0"/>
              <a:t>Adrenal Abs</a:t>
            </a:r>
          </a:p>
          <a:p>
            <a:r>
              <a:rPr lang="en-US" sz="2400" dirty="0" smtClean="0"/>
              <a:t>Chest &amp; </a:t>
            </a:r>
            <a:r>
              <a:rPr lang="en-US" sz="2400" dirty="0" err="1" smtClean="0"/>
              <a:t>Abdo</a:t>
            </a:r>
            <a:r>
              <a:rPr lang="en-US" sz="2400" dirty="0" smtClean="0"/>
              <a:t> </a:t>
            </a:r>
            <a:r>
              <a:rPr lang="en-US" sz="2400" dirty="0" err="1" smtClean="0"/>
              <a:t>Xrays</a:t>
            </a:r>
            <a:r>
              <a:rPr lang="en-US" sz="2400" dirty="0" smtClean="0"/>
              <a:t> for TB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Investigations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254691"/>
          </a:xfrm>
        </p:spPr>
        <p:txBody>
          <a:bodyPr/>
          <a:lstStyle/>
          <a:p>
            <a:r>
              <a:rPr lang="en-US" dirty="0" smtClean="0"/>
              <a:t>N. saline + Hydrocortisone </a:t>
            </a:r>
            <a:r>
              <a:rPr lang="en-US" dirty="0" err="1" smtClean="0"/>
              <a:t>i.v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Glucose iv</a:t>
            </a:r>
          </a:p>
          <a:p>
            <a:endParaRPr lang="en-US" dirty="0" smtClean="0"/>
          </a:p>
          <a:p>
            <a:r>
              <a:rPr lang="en-US" dirty="0" smtClean="0"/>
              <a:t>Oral steroids once stable</a:t>
            </a:r>
          </a:p>
          <a:p>
            <a:endParaRPr lang="en-US" dirty="0" smtClean="0"/>
          </a:p>
          <a:p>
            <a:r>
              <a:rPr lang="en-US" dirty="0" err="1" smtClean="0"/>
              <a:t>Fludrocortisone</a:t>
            </a:r>
            <a:r>
              <a:rPr lang="en-US" dirty="0" smtClean="0"/>
              <a:t> later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Treatment – Acute </a:t>
            </a:r>
            <a:r>
              <a:rPr lang="en-US" dirty="0" err="1" smtClean="0"/>
              <a:t>Hypoadrenalism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30891"/>
          </a:xfrm>
        </p:spPr>
        <p:txBody>
          <a:bodyPr/>
          <a:lstStyle/>
          <a:p>
            <a:r>
              <a:rPr lang="en-US" dirty="0" smtClean="0"/>
              <a:t>Treat underlying cause if possible – TB</a:t>
            </a:r>
          </a:p>
          <a:p>
            <a:endParaRPr lang="en-US" dirty="0" smtClean="0"/>
          </a:p>
          <a:p>
            <a:r>
              <a:rPr lang="en-US" dirty="0" smtClean="0"/>
              <a:t>Replacement with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		(a) </a:t>
            </a:r>
            <a:r>
              <a:rPr lang="en-US" dirty="0" err="1" smtClean="0"/>
              <a:t>Glucocorticoid</a:t>
            </a:r>
            <a:r>
              <a:rPr lang="en-US" dirty="0" smtClean="0"/>
              <a:t> 	– hydrocortisone</a:t>
            </a:r>
          </a:p>
          <a:p>
            <a:pPr>
              <a:buNone/>
            </a:pPr>
            <a:r>
              <a:rPr lang="en-US" dirty="0" smtClean="0"/>
              <a:t>					      	- </a:t>
            </a:r>
            <a:r>
              <a:rPr lang="en-US" dirty="0" err="1" smtClean="0"/>
              <a:t>prednisolone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	     (b) </a:t>
            </a:r>
            <a:r>
              <a:rPr lang="en-US" dirty="0" err="1" smtClean="0"/>
              <a:t>Mineralocarticoid</a:t>
            </a:r>
            <a:r>
              <a:rPr lang="en-US" dirty="0" smtClean="0"/>
              <a:t>  - </a:t>
            </a:r>
            <a:r>
              <a:rPr lang="en-US" dirty="0" err="1" smtClean="0"/>
              <a:t>fludrocortisone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– Long Term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133600"/>
            <a:ext cx="6324600" cy="3873691"/>
          </a:xfrm>
        </p:spPr>
        <p:txBody>
          <a:bodyPr/>
          <a:lstStyle/>
          <a:p>
            <a:r>
              <a:rPr lang="en-US" dirty="0" smtClean="0"/>
              <a:t>Know how to increase steroid dose for inter-current illness</a:t>
            </a:r>
          </a:p>
          <a:p>
            <a:endParaRPr lang="en-US" dirty="0" smtClean="0"/>
          </a:p>
          <a:p>
            <a:r>
              <a:rPr lang="en-US" dirty="0" smtClean="0"/>
              <a:t>Carry a ‘steroid card’</a:t>
            </a:r>
          </a:p>
          <a:p>
            <a:endParaRPr lang="en-US" dirty="0" smtClean="0"/>
          </a:p>
          <a:p>
            <a:r>
              <a:rPr lang="en-US" dirty="0" smtClean="0"/>
              <a:t>Have vial of iv hydrocortisone with them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patients on steroid replacement should - </a:t>
            </a:r>
            <a:endParaRPr lang="en-US" dirty="0"/>
          </a:p>
        </p:txBody>
      </p:sp>
      <p:pic>
        <p:nvPicPr>
          <p:cNvPr id="2050" name="Picture 2" descr="http://hacking-medschool.com/wp-content/uploads/2011/04/steroid-car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4175" y="962024"/>
            <a:ext cx="2409825" cy="5895976"/>
          </a:xfrm>
          <a:prstGeom prst="rect">
            <a:avLst/>
          </a:prstGeom>
          <a:noFill/>
        </p:spPr>
      </p:pic>
      <p:pic>
        <p:nvPicPr>
          <p:cNvPr id="2052" name="Picture 4" descr="Photo of a medical alert bracele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4953000"/>
            <a:ext cx="3048000" cy="14928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</a:rPr>
              <a:t>Hypothalamic-pituitary disease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>
                <a:sym typeface="Wingdings" pitchFamily="2" charset="2"/>
              </a:rPr>
              <a:t>	 inadequate ACTH production</a:t>
            </a: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b="1" dirty="0" smtClean="0">
                <a:solidFill>
                  <a:schemeClr val="accent6"/>
                </a:solidFill>
                <a:sym typeface="Wingdings" pitchFamily="2" charset="2"/>
              </a:rPr>
              <a:t>Long term steroid therapy</a:t>
            </a:r>
            <a:r>
              <a:rPr lang="en-US" dirty="0" smtClean="0">
                <a:sym typeface="Wingdings" pitchFamily="2" charset="2"/>
              </a:rPr>
              <a:t> </a:t>
            </a:r>
          </a:p>
          <a:p>
            <a:pPr>
              <a:buNone/>
            </a:pPr>
            <a:r>
              <a:rPr lang="en-US" dirty="0" smtClean="0">
                <a:sym typeface="Wingdings" pitchFamily="2" charset="2"/>
              </a:rPr>
              <a:t>	 h</a:t>
            </a:r>
            <a:r>
              <a:rPr lang="en-US" dirty="0" smtClean="0"/>
              <a:t>ypothalamic-pituitary-adrenal suppression</a:t>
            </a:r>
          </a:p>
          <a:p>
            <a:pPr lvl="1"/>
            <a:r>
              <a:rPr lang="en-US" dirty="0" smtClean="0"/>
              <a:t>Common</a:t>
            </a:r>
          </a:p>
          <a:p>
            <a:pPr lvl="1"/>
            <a:r>
              <a:rPr lang="en-US" dirty="0" smtClean="0"/>
              <a:t>Long ACTH stimulation test</a:t>
            </a:r>
          </a:p>
          <a:p>
            <a:pPr lvl="1"/>
            <a:r>
              <a:rPr lang="en-US" dirty="0" smtClean="0"/>
              <a:t>Slowly wean off steroids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</a:t>
            </a:r>
            <a:r>
              <a:rPr lang="en-US" dirty="0" err="1" smtClean="0"/>
              <a:t>Hypoadrenalism</a:t>
            </a:r>
            <a:endParaRPr lang="en-US" dirty="0"/>
          </a:p>
        </p:txBody>
      </p:sp>
      <p:pic>
        <p:nvPicPr>
          <p:cNvPr id="5" name="Picture 4" descr="prednisone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7000" y="4114800"/>
            <a:ext cx="2381250" cy="2381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Cushing Syndrome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Harvey-Cushing-stam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43800" y="457200"/>
            <a:ext cx="1304925" cy="15282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Increased free circulating </a:t>
            </a:r>
            <a:r>
              <a:rPr lang="en-US" dirty="0" err="1" smtClean="0"/>
              <a:t>glucocorticoid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Commonly due to therapeutic synthetic steroids (or ACTH) administration</a:t>
            </a:r>
          </a:p>
          <a:p>
            <a:endParaRPr lang="en-US" dirty="0" smtClean="0"/>
          </a:p>
          <a:p>
            <a:r>
              <a:rPr lang="en-US" dirty="0" smtClean="0"/>
              <a:t>All spontaneous forms are rare </a:t>
            </a:r>
          </a:p>
          <a:p>
            <a:pPr>
              <a:buNone/>
            </a:pPr>
            <a:r>
              <a:rPr lang="en-US" dirty="0" smtClean="0"/>
              <a:t>	&lt; 5/million/year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562600"/>
          </a:xfrm>
        </p:spPr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</a:rPr>
              <a:t>ACTH-dependant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400" dirty="0" smtClean="0"/>
              <a:t>Pituitary-dependant </a:t>
            </a:r>
            <a:r>
              <a:rPr lang="en-US" sz="2400" b="1" dirty="0" smtClean="0"/>
              <a:t>(Cushing’s disease)</a:t>
            </a:r>
            <a:r>
              <a:rPr lang="en-US" sz="2400" dirty="0" smtClean="0"/>
              <a:t>	65%</a:t>
            </a:r>
          </a:p>
          <a:p>
            <a:pPr>
              <a:buNone/>
            </a:pPr>
            <a:r>
              <a:rPr lang="en-US" sz="2400" dirty="0" smtClean="0"/>
              <a:t>	</a:t>
            </a:r>
            <a:r>
              <a:rPr lang="en-US" sz="2400" b="1" dirty="0" smtClean="0"/>
              <a:t>Ectopic</a:t>
            </a:r>
            <a:r>
              <a:rPr lang="en-US" sz="2400" dirty="0" smtClean="0"/>
              <a:t> ACTH-producing </a:t>
            </a:r>
            <a:r>
              <a:rPr lang="en-US" sz="2400" dirty="0" err="1" smtClean="0"/>
              <a:t>tumours</a:t>
            </a:r>
            <a:r>
              <a:rPr lang="en-US" sz="2400" dirty="0" smtClean="0"/>
              <a:t> 		10% </a:t>
            </a:r>
          </a:p>
          <a:p>
            <a:pPr>
              <a:buNone/>
            </a:pPr>
            <a:r>
              <a:rPr lang="en-US" sz="2400" dirty="0" smtClean="0"/>
              <a:t>	ACTH administration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b="1" dirty="0" smtClean="0">
                <a:solidFill>
                  <a:schemeClr val="accent6"/>
                </a:solidFill>
              </a:rPr>
              <a:t>Non-ACTH-dependant</a:t>
            </a:r>
            <a:r>
              <a:rPr lang="en-US" dirty="0" smtClean="0"/>
              <a:t>          		25%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400" dirty="0" smtClean="0"/>
              <a:t>Adrenal adenoma </a:t>
            </a:r>
          </a:p>
          <a:p>
            <a:pPr>
              <a:buNone/>
            </a:pPr>
            <a:r>
              <a:rPr lang="en-US" sz="2400" dirty="0" smtClean="0"/>
              <a:t>	Adrenal carcinoma </a:t>
            </a:r>
            <a:br>
              <a:rPr lang="en-US" sz="2400" dirty="0" smtClean="0"/>
            </a:br>
            <a:r>
              <a:rPr lang="en-US" sz="2400" dirty="0" err="1" smtClean="0"/>
              <a:t>Glucocorticoid</a:t>
            </a:r>
            <a:r>
              <a:rPr lang="en-US" sz="2400" dirty="0" smtClean="0"/>
              <a:t> administration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b="1" dirty="0" smtClean="0">
                <a:solidFill>
                  <a:schemeClr val="accent6"/>
                </a:solidFill>
              </a:rPr>
              <a:t>Alcohol-induced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400" dirty="0" smtClean="0"/>
              <a:t>Pseudo-Cushing’s syndrome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Causes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Weight gain, change in appearance</a:t>
            </a:r>
          </a:p>
          <a:p>
            <a:r>
              <a:rPr lang="en-US" dirty="0" smtClean="0"/>
              <a:t>Insomnia</a:t>
            </a:r>
          </a:p>
          <a:p>
            <a:r>
              <a:rPr lang="en-US" dirty="0" smtClean="0"/>
              <a:t>Depression</a:t>
            </a:r>
          </a:p>
          <a:p>
            <a:r>
              <a:rPr lang="en-US" dirty="0" smtClean="0"/>
              <a:t>Psychosis</a:t>
            </a:r>
          </a:p>
          <a:p>
            <a:r>
              <a:rPr lang="en-US" dirty="0" err="1" smtClean="0"/>
              <a:t>Amenorrhoea</a:t>
            </a:r>
            <a:r>
              <a:rPr lang="en-US" dirty="0" smtClean="0"/>
              <a:t>/</a:t>
            </a:r>
            <a:r>
              <a:rPr lang="en-US" dirty="0" err="1" smtClean="0"/>
              <a:t>oligomenorrhoea</a:t>
            </a:r>
            <a:endParaRPr lang="en-US" dirty="0" smtClean="0"/>
          </a:p>
          <a:p>
            <a:r>
              <a:rPr lang="en-US" dirty="0" smtClean="0"/>
              <a:t>Poor libido</a:t>
            </a:r>
          </a:p>
          <a:p>
            <a:r>
              <a:rPr lang="en-US" dirty="0" err="1" smtClean="0"/>
              <a:t>Polyuria</a:t>
            </a:r>
            <a:r>
              <a:rPr lang="en-US" dirty="0" smtClean="0"/>
              <a:t>, </a:t>
            </a:r>
            <a:r>
              <a:rPr lang="en-US" dirty="0" err="1" smtClean="0"/>
              <a:t>polydipsia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Symptoms</a:t>
            </a:r>
            <a:endParaRPr lang="en-US" dirty="0"/>
          </a:p>
        </p:txBody>
      </p:sp>
      <p:pic>
        <p:nvPicPr>
          <p:cNvPr id="28676" name="Picture 4" descr="http://csrf.net/images/chil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4675" y="0"/>
            <a:ext cx="2219325" cy="1476375"/>
          </a:xfrm>
          <a:prstGeom prst="rect">
            <a:avLst/>
          </a:prstGeom>
          <a:noFill/>
        </p:spPr>
      </p:pic>
      <p:pic>
        <p:nvPicPr>
          <p:cNvPr id="28677" name="Picture 5" descr="C:\Users\Compaq\Odds &amp; Ends\Desktop\figure6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4419600"/>
            <a:ext cx="4800600" cy="2438400"/>
          </a:xfrm>
          <a:prstGeom prst="rect">
            <a:avLst/>
          </a:prstGeom>
          <a:noFill/>
        </p:spPr>
      </p:pic>
      <p:pic>
        <p:nvPicPr>
          <p:cNvPr id="28678" name="Picture 6" descr="C:\Users\Compaq\Odds &amp; Ends\Desktop\r7_cushingssyndrome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0" y="1905000"/>
            <a:ext cx="2286000" cy="2514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drenal_gland_c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304800"/>
            <a:ext cx="7718661" cy="3251486"/>
          </a:xfrm>
        </p:spPr>
      </p:pic>
      <p:pic>
        <p:nvPicPr>
          <p:cNvPr id="5" name="Picture 4" descr="700px-Adrenal_Gland_Schematic_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8800" y="3581400"/>
            <a:ext cx="5829300" cy="32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178491"/>
          </a:xfrm>
        </p:spPr>
        <p:txBody>
          <a:bodyPr>
            <a:normAutofit/>
          </a:bodyPr>
          <a:lstStyle/>
          <a:p>
            <a:r>
              <a:rPr lang="en-US" dirty="0" smtClean="0"/>
              <a:t>Plethora</a:t>
            </a:r>
          </a:p>
          <a:p>
            <a:r>
              <a:rPr lang="en-US" dirty="0" smtClean="0"/>
              <a:t>Thin skin</a:t>
            </a:r>
          </a:p>
          <a:p>
            <a:r>
              <a:rPr lang="en-US" dirty="0" smtClean="0"/>
              <a:t>Easy bruising</a:t>
            </a:r>
          </a:p>
          <a:p>
            <a:r>
              <a:rPr lang="en-US" dirty="0" smtClean="0"/>
              <a:t>Hypertension</a:t>
            </a:r>
          </a:p>
          <a:p>
            <a:r>
              <a:rPr lang="en-US" dirty="0" smtClean="0"/>
              <a:t>Pathological fractures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400" dirty="0" smtClean="0"/>
              <a:t>vertebrae, ribs</a:t>
            </a:r>
          </a:p>
          <a:p>
            <a:r>
              <a:rPr lang="en-US" dirty="0" err="1" smtClean="0"/>
              <a:t>Striae</a:t>
            </a:r>
            <a:r>
              <a:rPr lang="en-US" dirty="0" smtClean="0"/>
              <a:t> – </a:t>
            </a:r>
            <a:r>
              <a:rPr lang="en-US" sz="2400" dirty="0" smtClean="0"/>
              <a:t>purple/red</a:t>
            </a:r>
          </a:p>
          <a:p>
            <a:r>
              <a:rPr lang="en-US" dirty="0" smtClean="0"/>
              <a:t>Proximal </a:t>
            </a:r>
            <a:r>
              <a:rPr lang="en-US" dirty="0" err="1" smtClean="0"/>
              <a:t>myopathy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Signs - Discriminatory</a:t>
            </a:r>
            <a:endParaRPr lang="en-US" dirty="0"/>
          </a:p>
        </p:txBody>
      </p:sp>
      <p:pic>
        <p:nvPicPr>
          <p:cNvPr id="33795" name="Picture 3" descr="C:\Users\Compaq\Odds &amp; Ends\Desktop\loadBinary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0" y="1"/>
            <a:ext cx="2667000" cy="3124199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477000" y="2819400"/>
            <a:ext cx="2514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796" name="Picture 4" descr="C:\Users\Compaq\Odds &amp; Ends\Desktop\pituitarydisordersfig7_larg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2743200"/>
            <a:ext cx="3200400" cy="2286000"/>
          </a:xfrm>
          <a:prstGeom prst="rect">
            <a:avLst/>
          </a:prstGeom>
          <a:noFill/>
        </p:spPr>
      </p:pic>
      <p:pic>
        <p:nvPicPr>
          <p:cNvPr id="33800" name="Picture 8" descr="http://glutenfreeworks.com/wp-content/uploads/2010/09/bruise-300x27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5029200"/>
            <a:ext cx="2743200" cy="182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Moon face</a:t>
            </a:r>
          </a:p>
          <a:p>
            <a:r>
              <a:rPr lang="en-US" dirty="0" smtClean="0"/>
              <a:t>Buffalo hump</a:t>
            </a:r>
          </a:p>
          <a:p>
            <a:r>
              <a:rPr lang="en-US" dirty="0" smtClean="0"/>
              <a:t>Central obesity</a:t>
            </a:r>
          </a:p>
          <a:p>
            <a:r>
              <a:rPr lang="en-US" dirty="0" smtClean="0"/>
              <a:t>Acne</a:t>
            </a:r>
          </a:p>
          <a:p>
            <a:r>
              <a:rPr lang="en-US" dirty="0" err="1" smtClean="0"/>
              <a:t>Hirsuitism</a:t>
            </a:r>
            <a:endParaRPr lang="en-US" dirty="0" smtClean="0"/>
          </a:p>
          <a:p>
            <a:r>
              <a:rPr lang="en-US" dirty="0" smtClean="0"/>
              <a:t>Frontal balding </a:t>
            </a:r>
            <a:r>
              <a:rPr lang="en-US" sz="2000" dirty="0" smtClean="0"/>
              <a:t>(females)</a:t>
            </a:r>
          </a:p>
          <a:p>
            <a:r>
              <a:rPr lang="en-US" dirty="0" smtClean="0"/>
              <a:t>Osteoporosis</a:t>
            </a:r>
          </a:p>
          <a:p>
            <a:r>
              <a:rPr lang="en-US" dirty="0" err="1" smtClean="0"/>
              <a:t>Oedema</a:t>
            </a:r>
            <a:endParaRPr lang="en-US" dirty="0" smtClean="0"/>
          </a:p>
          <a:p>
            <a:r>
              <a:rPr lang="en-US" dirty="0" err="1" smtClean="0"/>
              <a:t>Glycosuria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Signs</a:t>
            </a:r>
            <a:endParaRPr lang="en-US" dirty="0"/>
          </a:p>
        </p:txBody>
      </p:sp>
      <p:pic>
        <p:nvPicPr>
          <p:cNvPr id="32771" name="Picture 3" descr="C:\Users\Compaq\Odds &amp; Ends\Desktop\facialhair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0" y="4076700"/>
            <a:ext cx="1981200" cy="2781300"/>
          </a:xfrm>
          <a:prstGeom prst="rect">
            <a:avLst/>
          </a:prstGeom>
          <a:noFill/>
        </p:spPr>
      </p:pic>
      <p:pic>
        <p:nvPicPr>
          <p:cNvPr id="32772" name="Picture 4" descr="C:\Users\Compaq\Odds &amp; Ends\Desktop\hump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00" y="0"/>
            <a:ext cx="2857500" cy="2000250"/>
          </a:xfrm>
          <a:prstGeom prst="rect">
            <a:avLst/>
          </a:prstGeom>
          <a:noFill/>
        </p:spPr>
      </p:pic>
      <p:pic>
        <p:nvPicPr>
          <p:cNvPr id="32775" name="Picture 7" descr="http://t0.gstatic.com/images?q=tbn:ANd9GcTClXkewEg-0niiXYadt41S9KXSZf9JNFsqA2d37ynGQOHhCF55QSEdjwjzPQ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0"/>
            <a:ext cx="2390775" cy="1981200"/>
          </a:xfrm>
          <a:prstGeom prst="rect">
            <a:avLst/>
          </a:prstGeom>
          <a:noFill/>
        </p:spPr>
      </p:pic>
      <p:pic>
        <p:nvPicPr>
          <p:cNvPr id="32777" name="Picture 9" descr="http://s1.hubimg.com/u/4059440_f26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3276600"/>
            <a:ext cx="2438400" cy="3581400"/>
          </a:xfrm>
          <a:prstGeom prst="rect">
            <a:avLst/>
          </a:prstGeom>
          <a:noFill/>
        </p:spPr>
      </p:pic>
      <p:pic>
        <p:nvPicPr>
          <p:cNvPr id="9" name="Picture 8" descr="cushingsideface2asm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2800" y="1981200"/>
            <a:ext cx="1981200" cy="2109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Pigmentation</a:t>
            </a:r>
          </a:p>
          <a:p>
            <a:pPr>
              <a:buNone/>
            </a:pPr>
            <a:r>
              <a:rPr lang="en-US" dirty="0" smtClean="0">
                <a:solidFill>
                  <a:schemeClr val="accent6"/>
                </a:solidFill>
              </a:rPr>
              <a:t>	</a:t>
            </a:r>
            <a:r>
              <a:rPr lang="en-US" dirty="0" smtClean="0"/>
              <a:t>only in ACTH-dependant causes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err="1" smtClean="0">
                <a:solidFill>
                  <a:schemeClr val="accent6"/>
                </a:solidFill>
              </a:rPr>
              <a:t>Cushingoid</a:t>
            </a:r>
            <a:r>
              <a:rPr lang="en-US" dirty="0" smtClean="0">
                <a:solidFill>
                  <a:schemeClr val="accent6"/>
                </a:solidFill>
              </a:rPr>
              <a:t> appearance</a:t>
            </a:r>
          </a:p>
          <a:p>
            <a:pPr>
              <a:buNone/>
            </a:pPr>
            <a:r>
              <a:rPr lang="en-US" dirty="0" smtClean="0">
                <a:solidFill>
                  <a:schemeClr val="accent6"/>
                </a:solidFill>
              </a:rPr>
              <a:t>	</a:t>
            </a:r>
            <a:r>
              <a:rPr lang="en-US" dirty="0" smtClean="0"/>
              <a:t>in excess alcohol consumption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>
                <a:solidFill>
                  <a:schemeClr val="accent6"/>
                </a:solidFill>
              </a:rPr>
              <a:t>IGT or Diabetes mellitus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	ectopic ACTH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err="1" smtClean="0">
                <a:solidFill>
                  <a:schemeClr val="accent6"/>
                </a:solidFill>
              </a:rPr>
              <a:t>Hypokalaemia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	ectopic ACTH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Clinical Features</a:t>
            </a:r>
            <a:endParaRPr lang="en-US" dirty="0"/>
          </a:p>
        </p:txBody>
      </p:sp>
      <p:pic>
        <p:nvPicPr>
          <p:cNvPr id="34818" name="Picture 2" descr="C:\Users\Compaq\Odds &amp; Ends\Desktop\face-get-cancer-img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4476750"/>
            <a:ext cx="4343400" cy="2381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MOST</a:t>
            </a:r>
            <a:r>
              <a:rPr lang="en-US" dirty="0" smtClean="0"/>
              <a:t> obese, hirsute &amp; hypertensive patients do </a:t>
            </a:r>
            <a:r>
              <a:rPr lang="en-US" b="1" dirty="0" smtClean="0"/>
              <a:t>NOT</a:t>
            </a:r>
            <a:r>
              <a:rPr lang="en-US" dirty="0" smtClean="0"/>
              <a:t> have Cushing’s syndrome</a:t>
            </a:r>
          </a:p>
          <a:p>
            <a:endParaRPr lang="en-US" dirty="0" smtClean="0"/>
          </a:p>
          <a:p>
            <a:r>
              <a:rPr lang="en-US" dirty="0" smtClean="0"/>
              <a:t>Obesity &amp; depression alter cortisol dynamics in normal people</a:t>
            </a:r>
          </a:p>
          <a:p>
            <a:endParaRPr lang="en-US" dirty="0" smtClean="0"/>
          </a:p>
          <a:p>
            <a:r>
              <a:rPr lang="en-US" dirty="0" smtClean="0"/>
              <a:t>Random cortisol – useless</a:t>
            </a:r>
          </a:p>
          <a:p>
            <a:endParaRPr lang="en-US" dirty="0" smtClean="0"/>
          </a:p>
          <a:p>
            <a:r>
              <a:rPr lang="en-US" dirty="0" smtClean="0"/>
              <a:t>‘Cyclical Cushing’s’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Overnight dexamethasone suppression test</a:t>
            </a:r>
            <a:r>
              <a:rPr lang="en-US" dirty="0" smtClean="0"/>
              <a:t> – </a:t>
            </a:r>
            <a:r>
              <a:rPr lang="en-US" sz="2000" dirty="0" smtClean="0"/>
              <a:t>1 mg at 11 pm – cortisol at 9 am </a:t>
            </a:r>
          </a:p>
          <a:p>
            <a:pPr>
              <a:buNone/>
            </a:pPr>
            <a:r>
              <a:rPr lang="en-US" sz="2000" dirty="0" smtClean="0"/>
              <a:t>	normal &lt;100 </a:t>
            </a:r>
            <a:r>
              <a:rPr lang="en-US" sz="2000" dirty="0" err="1" smtClean="0"/>
              <a:t>nmol</a:t>
            </a:r>
            <a:r>
              <a:rPr lang="en-US" sz="2000" dirty="0" smtClean="0"/>
              <a:t>/L </a:t>
            </a:r>
          </a:p>
          <a:p>
            <a:pPr>
              <a:buNone/>
            </a:pPr>
            <a:r>
              <a:rPr lang="en-US" sz="2000" dirty="0" smtClean="0"/>
              <a:t>	outpatient screening </a:t>
            </a:r>
          </a:p>
          <a:p>
            <a:pPr>
              <a:buNone/>
            </a:pPr>
            <a:r>
              <a:rPr lang="en-US" sz="2000" dirty="0" smtClean="0"/>
              <a:t>	false positivity</a:t>
            </a:r>
          </a:p>
          <a:p>
            <a:pPr>
              <a:buNone/>
            </a:pPr>
            <a:endParaRPr lang="en-US" sz="2000" dirty="0" smtClean="0"/>
          </a:p>
          <a:p>
            <a:r>
              <a:rPr lang="en-US" b="1" dirty="0" smtClean="0">
                <a:solidFill>
                  <a:schemeClr val="accent6"/>
                </a:solidFill>
              </a:rPr>
              <a:t>48-hour low-dose </a:t>
            </a:r>
            <a:r>
              <a:rPr lang="en-US" b="1" dirty="0" err="1" smtClean="0">
                <a:solidFill>
                  <a:schemeClr val="accent6"/>
                </a:solidFill>
              </a:rPr>
              <a:t>dexamethasone</a:t>
            </a:r>
            <a:r>
              <a:rPr lang="en-US" b="1" dirty="0" smtClean="0">
                <a:solidFill>
                  <a:schemeClr val="accent6"/>
                </a:solidFill>
              </a:rPr>
              <a:t> suppression test</a:t>
            </a:r>
            <a:r>
              <a:rPr lang="en-US" dirty="0" smtClean="0"/>
              <a:t> –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000" dirty="0" smtClean="0"/>
              <a:t>0.5 mg </a:t>
            </a:r>
            <a:r>
              <a:rPr lang="en-US" sz="2000" dirty="0" err="1" smtClean="0"/>
              <a:t>qds</a:t>
            </a:r>
            <a:r>
              <a:rPr lang="en-US" sz="2000" dirty="0" smtClean="0"/>
              <a:t> </a:t>
            </a:r>
          </a:p>
          <a:p>
            <a:pPr>
              <a:buNone/>
            </a:pPr>
            <a:r>
              <a:rPr lang="en-US" sz="2000" dirty="0" smtClean="0"/>
              <a:t>	9 am plasma </a:t>
            </a:r>
            <a:r>
              <a:rPr lang="en-US" sz="2000" dirty="0" err="1" smtClean="0"/>
              <a:t>cortisol</a:t>
            </a:r>
            <a:r>
              <a:rPr lang="en-US" sz="2000" dirty="0" smtClean="0"/>
              <a:t> at 0 &amp; D2 </a:t>
            </a:r>
          </a:p>
          <a:p>
            <a:pPr>
              <a:buNone/>
            </a:pPr>
            <a:r>
              <a:rPr lang="en-US" sz="2000" dirty="0" smtClean="0"/>
              <a:t>	normal &lt;50 </a:t>
            </a:r>
            <a:r>
              <a:rPr lang="en-US" sz="2000" dirty="0" err="1" smtClean="0"/>
              <a:t>nmol</a:t>
            </a:r>
            <a:r>
              <a:rPr lang="en-US" sz="2000" dirty="0" smtClean="0"/>
              <a:t>/L on D2</a:t>
            </a:r>
          </a:p>
          <a:p>
            <a:pPr>
              <a:buNone/>
            </a:pPr>
            <a:r>
              <a:rPr lang="en-US" sz="2000" dirty="0" smtClean="0"/>
              <a:t>	highly sensitive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en-US" dirty="0" smtClean="0"/>
              <a:t>Confirming Diagnosis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91947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24-hour urinary free </a:t>
            </a:r>
            <a:r>
              <a:rPr lang="en-US" b="1" dirty="0" err="1" smtClean="0">
                <a:solidFill>
                  <a:schemeClr val="accent6"/>
                </a:solidFill>
              </a:rPr>
              <a:t>cortisol</a:t>
            </a:r>
            <a:endParaRPr lang="en-US" b="1" dirty="0" smtClean="0">
              <a:solidFill>
                <a:schemeClr val="accent6"/>
              </a:solidFill>
            </a:endParaRP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000" dirty="0" smtClean="0"/>
              <a:t>simple but less reliable</a:t>
            </a:r>
          </a:p>
          <a:p>
            <a:pPr>
              <a:buNone/>
            </a:pPr>
            <a:endParaRPr lang="en-US" sz="2000" dirty="0" smtClean="0"/>
          </a:p>
          <a:p>
            <a:r>
              <a:rPr lang="en-US" b="1" dirty="0" smtClean="0">
                <a:solidFill>
                  <a:schemeClr val="accent6"/>
                </a:solidFill>
              </a:rPr>
              <a:t>Circadian variation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000" dirty="0" err="1" smtClean="0"/>
              <a:t>cortisol</a:t>
            </a:r>
            <a:r>
              <a:rPr lang="en-US" sz="2000" dirty="0" smtClean="0"/>
              <a:t> at 9 am &amp; 11 pm </a:t>
            </a:r>
          </a:p>
          <a:p>
            <a:pPr>
              <a:buNone/>
            </a:pPr>
            <a:r>
              <a:rPr lang="en-US" sz="2000" dirty="0" smtClean="0"/>
              <a:t>	</a:t>
            </a:r>
            <a:r>
              <a:rPr lang="en-US" sz="2000" dirty="0" err="1" smtClean="0"/>
              <a:t>Cushings</a:t>
            </a:r>
            <a:r>
              <a:rPr lang="en-US" sz="2000" dirty="0" smtClean="0"/>
              <a:t> – high midnight level</a:t>
            </a:r>
          </a:p>
          <a:p>
            <a:pPr>
              <a:buNone/>
            </a:pPr>
            <a:endParaRPr lang="en-US" sz="2000" dirty="0" smtClean="0"/>
          </a:p>
          <a:p>
            <a:r>
              <a:rPr lang="en-US" b="1" dirty="0" smtClean="0">
                <a:solidFill>
                  <a:schemeClr val="accent6"/>
                </a:solidFill>
              </a:rPr>
              <a:t>Specialist tests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200" dirty="0" smtClean="0"/>
              <a:t>Insulin stress</a:t>
            </a:r>
          </a:p>
          <a:p>
            <a:pPr>
              <a:buNone/>
            </a:pPr>
            <a:r>
              <a:rPr lang="en-US" sz="2200" dirty="0" smtClean="0"/>
              <a:t>	</a:t>
            </a:r>
            <a:r>
              <a:rPr lang="en-US" sz="2200" dirty="0" err="1" smtClean="0"/>
              <a:t>Desmopressin</a:t>
            </a:r>
            <a:r>
              <a:rPr lang="en-US" sz="2200" dirty="0" smtClean="0"/>
              <a:t> stimulation</a:t>
            </a:r>
          </a:p>
          <a:p>
            <a:pPr>
              <a:buNone/>
            </a:pPr>
            <a:r>
              <a:rPr lang="en-US" sz="2200" dirty="0" smtClean="0"/>
              <a:t>	CRH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Confirming Diagnosis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All causes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clinically identical Cushing’s syndrome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Ectopic ACTH – </a:t>
            </a:r>
            <a:r>
              <a:rPr lang="en-US" sz="2400" dirty="0" smtClean="0"/>
              <a:t>short history</a:t>
            </a:r>
          </a:p>
          <a:p>
            <a:pPr>
              <a:buNone/>
            </a:pPr>
            <a:r>
              <a:rPr lang="en-US" sz="2400" dirty="0" smtClean="0"/>
              <a:t>				   pigmentation</a:t>
            </a:r>
          </a:p>
          <a:p>
            <a:pPr>
              <a:buNone/>
            </a:pPr>
            <a:r>
              <a:rPr lang="en-US" sz="2400" dirty="0" smtClean="0"/>
              <a:t>				   LOW</a:t>
            </a:r>
          </a:p>
          <a:p>
            <a:pPr>
              <a:buNone/>
            </a:pPr>
            <a:r>
              <a:rPr lang="en-US" sz="2400" dirty="0" smtClean="0"/>
              <a:t>				   low potassium</a:t>
            </a:r>
          </a:p>
          <a:p>
            <a:pPr>
              <a:buNone/>
            </a:pPr>
            <a:r>
              <a:rPr lang="en-US" sz="2400" dirty="0" smtClean="0"/>
              <a:t>				   DM</a:t>
            </a:r>
          </a:p>
          <a:p>
            <a:pPr>
              <a:buNone/>
            </a:pPr>
            <a:r>
              <a:rPr lang="en-US" sz="2400" dirty="0" smtClean="0"/>
              <a:t>				   high plasma ACTH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dirty="0" smtClean="0"/>
              <a:t>Adrenal </a:t>
            </a:r>
            <a:r>
              <a:rPr lang="en-US" dirty="0" err="1" smtClean="0"/>
              <a:t>tumour</a:t>
            </a:r>
            <a:r>
              <a:rPr lang="en-US" dirty="0" smtClean="0"/>
              <a:t> – </a:t>
            </a:r>
            <a:r>
              <a:rPr lang="en-US" sz="2400" dirty="0" smtClean="0"/>
              <a:t>severe </a:t>
            </a:r>
            <a:r>
              <a:rPr lang="en-US" sz="2400" dirty="0" err="1" smtClean="0"/>
              <a:t>hirsutism</a:t>
            </a:r>
            <a:r>
              <a:rPr lang="en-US" sz="2400" dirty="0" smtClean="0"/>
              <a:t> &amp; </a:t>
            </a:r>
            <a:r>
              <a:rPr lang="en-US" sz="2400" dirty="0" err="1" smtClean="0"/>
              <a:t>virilization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dirty="0" smtClean="0"/>
              <a:t>Differential Diagnosis of Cause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Adrenal CT or MRI</a:t>
            </a:r>
            <a:r>
              <a:rPr lang="en-US" dirty="0" smtClean="0"/>
              <a:t> – </a:t>
            </a:r>
          </a:p>
          <a:p>
            <a:pPr>
              <a:buNone/>
            </a:pPr>
            <a:r>
              <a:rPr lang="en-US" sz="2200" dirty="0" smtClean="0"/>
              <a:t>	</a:t>
            </a:r>
            <a:r>
              <a:rPr lang="en-US" sz="2000" dirty="0" err="1" smtClean="0"/>
              <a:t>tumours</a:t>
            </a:r>
            <a:r>
              <a:rPr lang="en-US" sz="2000" dirty="0" smtClean="0"/>
              <a:t> are large </a:t>
            </a:r>
          </a:p>
          <a:p>
            <a:pPr>
              <a:buNone/>
            </a:pPr>
            <a:r>
              <a:rPr lang="en-US" sz="2000" dirty="0" smtClean="0"/>
              <a:t>	bilateral adrenal hyperplasia </a:t>
            </a:r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ACTH-dependant</a:t>
            </a:r>
          </a:p>
          <a:p>
            <a:pPr>
              <a:buNone/>
            </a:pPr>
            <a:r>
              <a:rPr lang="en-US" sz="2000" dirty="0" smtClean="0"/>
              <a:t>					        ACTH-</a:t>
            </a:r>
            <a:r>
              <a:rPr lang="en-US" sz="2000" dirty="0" err="1" smtClean="0"/>
              <a:t>independant</a:t>
            </a:r>
            <a:r>
              <a:rPr lang="en-US" sz="2000" dirty="0" smtClean="0"/>
              <a:t> nodular 							hyperplasia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Pituitary MRI</a:t>
            </a:r>
            <a:r>
              <a:rPr lang="en-US" dirty="0" smtClean="0"/>
              <a:t> 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Plasma potassium</a:t>
            </a:r>
            <a:r>
              <a:rPr lang="en-US" dirty="0" smtClean="0"/>
              <a:t> – </a:t>
            </a:r>
            <a:r>
              <a:rPr lang="en-US" sz="2000" dirty="0" smtClean="0"/>
              <a:t>ectopic ACTH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High-dose </a:t>
            </a:r>
            <a:r>
              <a:rPr lang="en-US" b="1" dirty="0" err="1" smtClean="0">
                <a:solidFill>
                  <a:schemeClr val="accent6"/>
                </a:solidFill>
              </a:rPr>
              <a:t>dexamethasone</a:t>
            </a:r>
            <a:r>
              <a:rPr lang="en-US" b="1" dirty="0" smtClean="0">
                <a:solidFill>
                  <a:schemeClr val="accent6"/>
                </a:solidFill>
              </a:rPr>
              <a:t> suppression test</a:t>
            </a:r>
            <a:r>
              <a:rPr lang="en-US" dirty="0" smtClean="0"/>
              <a:t> – </a:t>
            </a:r>
            <a:r>
              <a:rPr lang="en-US" sz="2000" dirty="0" smtClean="0"/>
              <a:t>2  mg </a:t>
            </a:r>
            <a:r>
              <a:rPr lang="en-US" sz="2000" dirty="0" err="1" smtClean="0"/>
              <a:t>qds</a:t>
            </a:r>
            <a:r>
              <a:rPr lang="en-US" sz="2000" dirty="0" smtClean="0"/>
              <a:t> </a:t>
            </a:r>
          </a:p>
          <a:p>
            <a:pPr>
              <a:buNone/>
            </a:pPr>
            <a:r>
              <a:rPr lang="en-US" sz="2000" dirty="0" smtClean="0"/>
              <a:t>	9 am plasma </a:t>
            </a:r>
            <a:r>
              <a:rPr lang="en-US" sz="2000" dirty="0" err="1" smtClean="0"/>
              <a:t>cortisol</a:t>
            </a:r>
            <a:r>
              <a:rPr lang="en-US" sz="2000" dirty="0" smtClean="0"/>
              <a:t> at 0 &amp; D2 </a:t>
            </a:r>
          </a:p>
          <a:p>
            <a:pPr>
              <a:buNone/>
            </a:pPr>
            <a:r>
              <a:rPr lang="en-US" sz="2000" dirty="0" smtClean="0"/>
              <a:t>	Suppression </a:t>
            </a:r>
            <a:r>
              <a:rPr lang="en-US" sz="2000" dirty="0" smtClean="0">
                <a:sym typeface="Wingdings" pitchFamily="2" charset="2"/>
              </a:rPr>
              <a:t> pituitary disease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	No significant suppression </a:t>
            </a:r>
            <a:r>
              <a:rPr lang="en-US" sz="2000" dirty="0" smtClean="0">
                <a:sym typeface="Wingdings" pitchFamily="2" charset="2"/>
              </a:rPr>
              <a:t> ectopic ACTH </a:t>
            </a:r>
          </a:p>
          <a:p>
            <a:pPr>
              <a:buNone/>
            </a:pPr>
            <a:r>
              <a:rPr lang="en-US" sz="2000" dirty="0" smtClean="0">
                <a:sym typeface="Wingdings" pitchFamily="2" charset="2"/>
              </a:rPr>
              <a:t>					     adrenal </a:t>
            </a:r>
            <a:r>
              <a:rPr lang="en-US" sz="2000" dirty="0" err="1" smtClean="0">
                <a:sym typeface="Wingdings" pitchFamily="2" charset="2"/>
              </a:rPr>
              <a:t>tumour</a:t>
            </a:r>
            <a:endParaRPr lang="en-US" sz="2000" dirty="0" smtClean="0">
              <a:sym typeface="Wingdings" pitchFamily="2" charset="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 smtClean="0"/>
              <a:t>Differential Diagnosis of Cause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6"/>
                </a:solidFill>
                <a:sym typeface="Wingdings" pitchFamily="2" charset="2"/>
              </a:rPr>
              <a:t>Plasma ACTH</a:t>
            </a:r>
            <a:r>
              <a:rPr lang="en-US" dirty="0" smtClean="0">
                <a:sym typeface="Wingdings" pitchFamily="2" charset="2"/>
              </a:rPr>
              <a:t> </a:t>
            </a:r>
          </a:p>
          <a:p>
            <a:pPr>
              <a:buNone/>
            </a:pPr>
            <a:r>
              <a:rPr lang="en-US" dirty="0" smtClean="0">
                <a:sym typeface="Wingdings" pitchFamily="2" charset="2"/>
              </a:rPr>
              <a:t>	</a:t>
            </a:r>
            <a:r>
              <a:rPr lang="en-US" sz="2000" dirty="0" smtClean="0">
                <a:sym typeface="Wingdings" pitchFamily="2" charset="2"/>
              </a:rPr>
              <a:t>if low  non-ACTH dependant disease</a:t>
            </a:r>
          </a:p>
          <a:p>
            <a:r>
              <a:rPr lang="en-US" b="1" dirty="0" smtClean="0">
                <a:solidFill>
                  <a:schemeClr val="accent6"/>
                </a:solidFill>
                <a:sym typeface="Wingdings" pitchFamily="2" charset="2"/>
              </a:rPr>
              <a:t>CRH test</a:t>
            </a:r>
            <a:r>
              <a:rPr lang="en-US" dirty="0" smtClean="0">
                <a:sym typeface="Wingdings" pitchFamily="2" charset="2"/>
              </a:rPr>
              <a:t> </a:t>
            </a:r>
          </a:p>
          <a:p>
            <a:pPr>
              <a:buNone/>
            </a:pPr>
            <a:r>
              <a:rPr lang="en-US" dirty="0" smtClean="0">
                <a:sym typeface="Wingdings" pitchFamily="2" charset="2"/>
              </a:rPr>
              <a:t>	</a:t>
            </a:r>
            <a:r>
              <a:rPr lang="en-US" sz="2000" dirty="0" smtClean="0">
                <a:sym typeface="Wingdings" pitchFamily="2" charset="2"/>
              </a:rPr>
              <a:t>exaggerated response  pituitary-dependant </a:t>
            </a:r>
          </a:p>
          <a:p>
            <a:r>
              <a:rPr lang="en-US" b="1" dirty="0" smtClean="0">
                <a:solidFill>
                  <a:schemeClr val="accent6"/>
                </a:solidFill>
                <a:sym typeface="Wingdings" pitchFamily="2" charset="2"/>
              </a:rPr>
              <a:t>Chest X-ray</a:t>
            </a:r>
            <a:r>
              <a:rPr lang="en-US" dirty="0" smtClean="0">
                <a:sym typeface="Wingdings" pitchFamily="2" charset="2"/>
              </a:rPr>
              <a:t> </a:t>
            </a:r>
          </a:p>
          <a:p>
            <a:pPr>
              <a:buNone/>
            </a:pPr>
            <a:r>
              <a:rPr lang="en-US" dirty="0" smtClean="0">
                <a:sym typeface="Wingdings" pitchFamily="2" charset="2"/>
              </a:rPr>
              <a:t>	</a:t>
            </a:r>
            <a:r>
              <a:rPr lang="en-US" sz="2000" dirty="0" smtClean="0">
                <a:sym typeface="Wingdings" pitchFamily="2" charset="2"/>
              </a:rPr>
              <a:t>bronchial CA or </a:t>
            </a:r>
            <a:r>
              <a:rPr lang="en-US" sz="2000" dirty="0" err="1" smtClean="0">
                <a:sym typeface="Wingdings" pitchFamily="2" charset="2"/>
              </a:rPr>
              <a:t>carcinoid</a:t>
            </a:r>
            <a:endParaRPr lang="en-US" sz="2000" dirty="0" smtClean="0">
              <a:sym typeface="Wingdings" pitchFamily="2" charset="2"/>
            </a:endParaRPr>
          </a:p>
          <a:p>
            <a:r>
              <a:rPr lang="en-US" b="1" dirty="0" smtClean="0">
                <a:solidFill>
                  <a:schemeClr val="accent6"/>
                </a:solidFill>
                <a:sym typeface="Wingdings" pitchFamily="2" charset="2"/>
              </a:rPr>
              <a:t>Selective catheterization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sz="2400" dirty="0" smtClean="0">
                <a:sym typeface="Wingdings" pitchFamily="2" charset="2"/>
              </a:rPr>
              <a:t>of inferior </a:t>
            </a:r>
            <a:r>
              <a:rPr lang="en-US" sz="2400" dirty="0" err="1" smtClean="0">
                <a:sym typeface="Wingdings" pitchFamily="2" charset="2"/>
              </a:rPr>
              <a:t>petrosal</a:t>
            </a:r>
            <a:r>
              <a:rPr lang="en-US" sz="2400" dirty="0" smtClean="0">
                <a:sym typeface="Wingdings" pitchFamily="2" charset="2"/>
              </a:rPr>
              <a:t> sinus, </a:t>
            </a:r>
            <a:r>
              <a:rPr lang="en-US" sz="2000" dirty="0" smtClean="0">
                <a:sym typeface="Wingdings" pitchFamily="2" charset="2"/>
              </a:rPr>
              <a:t>to measure ACTH level (pituitary-dependant)</a:t>
            </a:r>
          </a:p>
          <a:p>
            <a:r>
              <a:rPr lang="en-US" b="1" dirty="0" smtClean="0">
                <a:solidFill>
                  <a:schemeClr val="accent6"/>
                </a:solidFill>
                <a:sym typeface="Wingdings" pitchFamily="2" charset="2"/>
              </a:rPr>
              <a:t>Blood samples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sz="2400" dirty="0" smtClean="0">
                <a:sym typeface="Wingdings" pitchFamily="2" charset="2"/>
              </a:rPr>
              <a:t>from whole body </a:t>
            </a:r>
            <a:r>
              <a:rPr lang="en-US" sz="2000" dirty="0" smtClean="0">
                <a:sym typeface="Wingdings" pitchFamily="2" charset="2"/>
              </a:rPr>
              <a:t>(ectopic)</a:t>
            </a:r>
          </a:p>
          <a:p>
            <a:r>
              <a:rPr lang="en-US" b="1" dirty="0" err="1" smtClean="0">
                <a:solidFill>
                  <a:schemeClr val="accent6"/>
                </a:solidFill>
                <a:sym typeface="Wingdings" pitchFamily="2" charset="2"/>
              </a:rPr>
              <a:t>Radiolabelled</a:t>
            </a:r>
            <a:r>
              <a:rPr lang="en-US" b="1" dirty="0" smtClean="0">
                <a:solidFill>
                  <a:schemeClr val="accent6"/>
                </a:solidFill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chemeClr val="accent6"/>
                </a:solidFill>
                <a:sym typeface="Wingdings" pitchFamily="2" charset="2"/>
              </a:rPr>
              <a:t>octreotide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sz="2000" dirty="0" smtClean="0">
                <a:sym typeface="Wingdings" pitchFamily="2" charset="2"/>
              </a:rPr>
              <a:t>(ectopic)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 smtClean="0"/>
              <a:t>Differential Diagnosis of Cause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 descr="C:\Users\Compaq\Odds &amp; Ends\Desktop\imagesCAD7XGDD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386137" y="2782094"/>
            <a:ext cx="2371725" cy="1924050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Imaging of adrenal glands</a:t>
            </a:r>
            <a:endParaRPr lang="en-US" dirty="0"/>
          </a:p>
        </p:txBody>
      </p:sp>
      <p:pic>
        <p:nvPicPr>
          <p:cNvPr id="35842" name="Picture 2" descr="C:\Users\Compaq\Odds &amp; Ends\Desktop\Adrenal_gland_tumour_th1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3000"/>
            <a:ext cx="3048000" cy="3200400"/>
          </a:xfrm>
          <a:prstGeom prst="rect">
            <a:avLst/>
          </a:prstGeom>
          <a:noFill/>
        </p:spPr>
      </p:pic>
      <p:pic>
        <p:nvPicPr>
          <p:cNvPr id="35844" name="Picture 4" descr="C:\Users\Compaq\Odds &amp; Ends\Desktop\F7.large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4191000"/>
            <a:ext cx="3657600" cy="2667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762001"/>
            <a:ext cx="7772400" cy="2590800"/>
          </a:xfrm>
        </p:spPr>
        <p:txBody>
          <a:bodyPr/>
          <a:lstStyle/>
          <a:p>
            <a:r>
              <a:rPr lang="en-US" dirty="0" smtClean="0"/>
              <a:t>Primary </a:t>
            </a:r>
            <a:r>
              <a:rPr lang="en-US" dirty="0" err="1" smtClean="0"/>
              <a:t>Hypoadrenalism</a:t>
            </a:r>
            <a:r>
              <a:rPr lang="en-US" dirty="0" smtClean="0"/>
              <a:t> – Addison Disease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Compaq\Odds &amp; Ends\Desktop\NovQuiz_CXR_1_annotated[1]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447800"/>
            <a:ext cx="4191000" cy="4343400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Chest X-ray</a:t>
            </a:r>
            <a:endParaRPr lang="en-US" dirty="0"/>
          </a:p>
        </p:txBody>
      </p:sp>
      <p:pic>
        <p:nvPicPr>
          <p:cNvPr id="36868" name="Picture 4" descr="Plain chest x-ray (CXR) showing lobulated pulmonary carcinoid mass in right lu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447800"/>
            <a:ext cx="3962400" cy="4267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Untreated </a:t>
            </a:r>
            <a:r>
              <a:rPr lang="en-US" dirty="0" smtClean="0">
                <a:sym typeface="Wingdings" pitchFamily="2" charset="2"/>
              </a:rPr>
              <a:t> bad prognosis</a:t>
            </a: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err="1" smtClean="0">
                <a:sym typeface="Wingdings" pitchFamily="2" charset="2"/>
              </a:rPr>
              <a:t>Cortisol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hypersecretion</a:t>
            </a:r>
            <a:r>
              <a:rPr lang="en-US" dirty="0" smtClean="0">
                <a:sym typeface="Wingdings" pitchFamily="2" charset="2"/>
              </a:rPr>
              <a:t> MUST be controlled prior to surgery or radiotherapy</a:t>
            </a: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Using </a:t>
            </a:r>
            <a:r>
              <a:rPr lang="en-US" b="1" dirty="0" err="1" smtClean="0">
                <a:sym typeface="Wingdings" pitchFamily="2" charset="2"/>
              </a:rPr>
              <a:t>Metyrapone</a:t>
            </a:r>
            <a:r>
              <a:rPr lang="en-US" dirty="0" smtClean="0">
                <a:sym typeface="Wingdings" pitchFamily="2" charset="2"/>
              </a:rPr>
              <a:t> (11</a:t>
            </a:r>
            <a:r>
              <a:rPr lang="el-GR" dirty="0" smtClean="0">
                <a:sym typeface="Wingdings" pitchFamily="2" charset="2"/>
              </a:rPr>
              <a:t>β</a:t>
            </a:r>
            <a:r>
              <a:rPr lang="en-US" dirty="0" smtClean="0">
                <a:sym typeface="Wingdings" pitchFamily="2" charset="2"/>
              </a:rPr>
              <a:t>-</a:t>
            </a:r>
            <a:r>
              <a:rPr lang="en-US" dirty="0" err="1" smtClean="0">
                <a:sym typeface="Wingdings" pitchFamily="2" charset="2"/>
              </a:rPr>
              <a:t>hydroxylase</a:t>
            </a:r>
            <a:r>
              <a:rPr lang="en-US" dirty="0" smtClean="0">
                <a:sym typeface="Wingdings" pitchFamily="2" charset="2"/>
              </a:rPr>
              <a:t> blocker) with </a:t>
            </a:r>
            <a:r>
              <a:rPr lang="en-US" b="1" dirty="0" err="1" smtClean="0">
                <a:sym typeface="Wingdings" pitchFamily="2" charset="2"/>
              </a:rPr>
              <a:t>Ketoconazole</a:t>
            </a:r>
            <a:r>
              <a:rPr lang="en-US" dirty="0" smtClean="0">
                <a:sym typeface="Wingdings" pitchFamily="2" charset="2"/>
              </a:rPr>
              <a:t> synergistically</a:t>
            </a: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071872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Trans-</a:t>
            </a:r>
            <a:r>
              <a:rPr lang="en-US" b="1" dirty="0" err="1" smtClean="0">
                <a:solidFill>
                  <a:srgbClr val="0070C0"/>
                </a:solidFill>
              </a:rPr>
              <a:t>sphenoidal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tumour</a:t>
            </a:r>
            <a:r>
              <a:rPr lang="en-US" b="1" dirty="0" smtClean="0">
                <a:solidFill>
                  <a:srgbClr val="0070C0"/>
                </a:solidFill>
              </a:rPr>
              <a:t> removal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000" dirty="0" smtClean="0"/>
              <a:t>best with remission in 75-80%</a:t>
            </a:r>
          </a:p>
          <a:p>
            <a:pPr>
              <a:buNone/>
            </a:pPr>
            <a:endParaRPr lang="en-US" sz="2000" dirty="0" smtClean="0"/>
          </a:p>
          <a:p>
            <a:r>
              <a:rPr lang="en-US" b="1" dirty="0" smtClean="0">
                <a:solidFill>
                  <a:srgbClr val="0070C0"/>
                </a:solidFill>
              </a:rPr>
              <a:t>External pituitary irradiation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</a:rPr>
              <a:t>	</a:t>
            </a:r>
            <a:r>
              <a:rPr lang="en-US" sz="2000" dirty="0" smtClean="0"/>
              <a:t>mainly used after failed pituitary surgery</a:t>
            </a:r>
          </a:p>
          <a:p>
            <a:pPr>
              <a:buNone/>
            </a:pPr>
            <a:endParaRPr lang="en-US" sz="2000" dirty="0" smtClean="0"/>
          </a:p>
          <a:p>
            <a:r>
              <a:rPr lang="en-US" b="1" dirty="0" smtClean="0">
                <a:solidFill>
                  <a:srgbClr val="0070C0"/>
                </a:solidFill>
              </a:rPr>
              <a:t>Medical therapy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</a:rPr>
              <a:t>	</a:t>
            </a:r>
            <a:r>
              <a:rPr lang="en-US" sz="2000" dirty="0" smtClean="0"/>
              <a:t>rarely effective</a:t>
            </a:r>
          </a:p>
          <a:p>
            <a:pPr>
              <a:buNone/>
            </a:pPr>
            <a:r>
              <a:rPr lang="en-US" sz="2000" dirty="0" smtClean="0"/>
              <a:t>	</a:t>
            </a:r>
            <a:r>
              <a:rPr lang="en-US" sz="2000" dirty="0" err="1" smtClean="0"/>
              <a:t>Bromocriptine</a:t>
            </a:r>
            <a:r>
              <a:rPr lang="en-US" sz="2000" dirty="0" smtClean="0"/>
              <a:t>, </a:t>
            </a:r>
            <a:r>
              <a:rPr lang="en-US" sz="2000" dirty="0" err="1" smtClean="0"/>
              <a:t>Cyproheptadine</a:t>
            </a: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r>
              <a:rPr lang="en-US" b="1" dirty="0" smtClean="0">
                <a:solidFill>
                  <a:srgbClr val="0070C0"/>
                </a:solidFill>
              </a:rPr>
              <a:t>Bilateral </a:t>
            </a:r>
            <a:r>
              <a:rPr lang="en-US" b="1" dirty="0" err="1" smtClean="0">
                <a:solidFill>
                  <a:srgbClr val="0070C0"/>
                </a:solidFill>
              </a:rPr>
              <a:t>adrenalectomy</a:t>
            </a:r>
            <a:endParaRPr lang="en-US" b="1" dirty="0" smtClean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</a:rPr>
              <a:t>	</a:t>
            </a:r>
            <a:r>
              <a:rPr lang="en-US" sz="2000" dirty="0" smtClean="0"/>
              <a:t>last resort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Treatment of Pituitary-Dependent </a:t>
            </a:r>
            <a:r>
              <a:rPr lang="en-US" sz="3200" dirty="0" err="1" smtClean="0"/>
              <a:t>Hyperadrenalism</a:t>
            </a:r>
            <a:r>
              <a:rPr lang="en-US" sz="3200" dirty="0" smtClean="0"/>
              <a:t> </a:t>
            </a:r>
            <a:r>
              <a:rPr lang="en-US" sz="2400" smtClean="0"/>
              <a:t>(</a:t>
            </a:r>
            <a:r>
              <a:rPr lang="en-US" sz="2400" smtClean="0"/>
              <a:t>Cushing </a:t>
            </a:r>
            <a:r>
              <a:rPr lang="en-US" sz="2400" dirty="0" smtClean="0"/>
              <a:t>Disease)</a:t>
            </a:r>
            <a:endParaRPr lang="en-US" sz="2400" dirty="0"/>
          </a:p>
        </p:txBody>
      </p:sp>
      <p:pic>
        <p:nvPicPr>
          <p:cNvPr id="4098" name="Picture 2" descr="Route of transsphenoidal surgery to remove pituitary tumo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3581400"/>
            <a:ext cx="3886200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33400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Adrenal Adenoma</a:t>
            </a:r>
          </a:p>
          <a:p>
            <a:pPr>
              <a:buNone/>
            </a:pPr>
            <a:r>
              <a:rPr lang="en-US" sz="2400" b="1" dirty="0" smtClean="0"/>
              <a:t>	</a:t>
            </a:r>
            <a:r>
              <a:rPr lang="en-US" sz="2400" dirty="0" smtClean="0"/>
              <a:t>resection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b="1" dirty="0" smtClean="0"/>
              <a:t>Adrenal Carcinoma</a:t>
            </a:r>
          </a:p>
          <a:p>
            <a:pPr>
              <a:buNone/>
            </a:pPr>
            <a:r>
              <a:rPr lang="en-US" sz="2400" b="1" dirty="0" smtClean="0"/>
              <a:t>	</a:t>
            </a:r>
            <a:r>
              <a:rPr lang="en-US" sz="2400" dirty="0" smtClean="0"/>
              <a:t>aggressive </a:t>
            </a:r>
            <a:r>
              <a:rPr lang="en-US" sz="2400" dirty="0" smtClean="0">
                <a:sym typeface="Wingdings" pitchFamily="2" charset="2"/>
              </a:rPr>
              <a:t> poor prognosis </a:t>
            </a:r>
          </a:p>
          <a:p>
            <a:pPr>
              <a:buNone/>
            </a:pPr>
            <a:r>
              <a:rPr lang="en-US" sz="2400" dirty="0" smtClean="0">
                <a:sym typeface="Wingdings" pitchFamily="2" charset="2"/>
              </a:rPr>
              <a:t>	surgical reduction of </a:t>
            </a:r>
            <a:r>
              <a:rPr lang="en-US" sz="2400" dirty="0" err="1" smtClean="0">
                <a:sym typeface="Wingdings" pitchFamily="2" charset="2"/>
              </a:rPr>
              <a:t>tumour</a:t>
            </a:r>
            <a:r>
              <a:rPr lang="en-US" sz="2400" dirty="0" smtClean="0">
                <a:sym typeface="Wingdings" pitchFamily="2" charset="2"/>
              </a:rPr>
              <a:t> bulk </a:t>
            </a:r>
          </a:p>
          <a:p>
            <a:pPr>
              <a:buNone/>
            </a:pPr>
            <a:r>
              <a:rPr lang="en-US" sz="2400" dirty="0" smtClean="0">
                <a:sym typeface="Wingdings" pitchFamily="2" charset="2"/>
              </a:rPr>
              <a:t>	chemotherapy (</a:t>
            </a:r>
            <a:r>
              <a:rPr lang="en-US" sz="2400" dirty="0" err="1" smtClean="0">
                <a:sym typeface="Wingdings" pitchFamily="2" charset="2"/>
              </a:rPr>
              <a:t>mitotane</a:t>
            </a:r>
            <a:r>
              <a:rPr lang="en-US" sz="2400" dirty="0" smtClean="0">
                <a:sym typeface="Wingdings" pitchFamily="2" charset="2"/>
              </a:rPr>
              <a:t>) </a:t>
            </a:r>
          </a:p>
          <a:p>
            <a:pPr>
              <a:buNone/>
            </a:pPr>
            <a:r>
              <a:rPr lang="en-US" sz="2400" dirty="0" smtClean="0">
                <a:sym typeface="Wingdings" pitchFamily="2" charset="2"/>
              </a:rPr>
              <a:t>	radiotherapy</a:t>
            </a:r>
          </a:p>
          <a:p>
            <a:pPr>
              <a:buNone/>
            </a:pPr>
            <a:endParaRPr lang="en-US" sz="2400" dirty="0" smtClean="0">
              <a:sym typeface="Wingdings" pitchFamily="2" charset="2"/>
            </a:endParaRPr>
          </a:p>
          <a:p>
            <a:r>
              <a:rPr lang="en-US" b="1" dirty="0" err="1" smtClean="0">
                <a:sym typeface="Wingdings" pitchFamily="2" charset="2"/>
              </a:rPr>
              <a:t>Tumours</a:t>
            </a:r>
            <a:r>
              <a:rPr lang="en-US" b="1" dirty="0" smtClean="0">
                <a:sym typeface="Wingdings" pitchFamily="2" charset="2"/>
              </a:rPr>
              <a:t> secreting ACTH ectopically</a:t>
            </a:r>
          </a:p>
          <a:p>
            <a:pPr>
              <a:buNone/>
            </a:pPr>
            <a:r>
              <a:rPr lang="en-US" sz="2400" b="1" dirty="0" smtClean="0">
                <a:sym typeface="Wingdings" pitchFamily="2" charset="2"/>
              </a:rPr>
              <a:t>	</a:t>
            </a:r>
            <a:r>
              <a:rPr lang="en-US" sz="2400" dirty="0" smtClean="0">
                <a:sym typeface="Wingdings" pitchFamily="2" charset="2"/>
              </a:rPr>
              <a:t>surgical removal if possible </a:t>
            </a:r>
          </a:p>
          <a:p>
            <a:pPr>
              <a:buNone/>
            </a:pPr>
            <a:r>
              <a:rPr lang="en-US" sz="2400" dirty="0" smtClean="0">
                <a:sym typeface="Wingdings" pitchFamily="2" charset="2"/>
              </a:rPr>
              <a:t>	chemo &amp; radio-therapy</a:t>
            </a:r>
          </a:p>
          <a:p>
            <a:pPr>
              <a:buNone/>
            </a:pPr>
            <a:r>
              <a:rPr lang="en-US" sz="2400" dirty="0" smtClean="0">
                <a:sym typeface="Wingdings" pitchFamily="2" charset="2"/>
              </a:rPr>
              <a:t>	bilateral </a:t>
            </a:r>
            <a:r>
              <a:rPr lang="en-US" sz="2400" dirty="0" err="1" smtClean="0">
                <a:sym typeface="Wingdings" pitchFamily="2" charset="2"/>
              </a:rPr>
              <a:t>adrenalectomy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Treatment of </a:t>
            </a:r>
            <a:r>
              <a:rPr lang="en-US" dirty="0" err="1" smtClean="0"/>
              <a:t>Hyperadrenalism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Increased pigmentation (↑ ACTH) due to  enlarging pituitary </a:t>
            </a:r>
            <a:r>
              <a:rPr lang="en-US" dirty="0" err="1" smtClean="0"/>
              <a:t>tumour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20% after bilateral </a:t>
            </a:r>
            <a:r>
              <a:rPr lang="en-US" dirty="0" err="1" smtClean="0"/>
              <a:t>adrenalectomy</a:t>
            </a:r>
            <a:r>
              <a:rPr lang="en-US" dirty="0" smtClean="0"/>
              <a:t> for Cushing’s Disease</a:t>
            </a:r>
          </a:p>
          <a:p>
            <a:endParaRPr lang="en-US" dirty="0" smtClean="0"/>
          </a:p>
          <a:p>
            <a:r>
              <a:rPr lang="en-US" dirty="0" smtClean="0"/>
              <a:t>Rare</a:t>
            </a:r>
          </a:p>
          <a:p>
            <a:endParaRPr lang="en-US" dirty="0" smtClean="0"/>
          </a:p>
          <a:p>
            <a:r>
              <a:rPr lang="en-US" dirty="0" smtClean="0"/>
              <a:t>Surgery or radiotherapy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Nelson’s Syndrome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3276600"/>
            <a:ext cx="25146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Disorders of </a:t>
            </a:r>
            <a:r>
              <a:rPr lang="en-US" dirty="0" err="1" smtClean="0"/>
              <a:t>Aldosterone</a:t>
            </a:r>
            <a:r>
              <a:rPr lang="en-US" dirty="0" smtClean="0"/>
              <a:t> Secretion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30891"/>
          </a:xfrm>
        </p:spPr>
        <p:txBody>
          <a:bodyPr/>
          <a:lstStyle/>
          <a:p>
            <a:r>
              <a:rPr lang="en-US" dirty="0" err="1" smtClean="0"/>
              <a:t>Mineralocorticoid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Produced in adrenal cortex</a:t>
            </a:r>
          </a:p>
          <a:p>
            <a:endParaRPr lang="en-US" dirty="0" smtClean="0"/>
          </a:p>
          <a:p>
            <a:r>
              <a:rPr lang="en-US" dirty="0" smtClean="0"/>
              <a:t>Acts on distal renal tubule</a:t>
            </a:r>
          </a:p>
          <a:p>
            <a:endParaRPr lang="en-US" dirty="0" smtClean="0"/>
          </a:p>
          <a:p>
            <a:r>
              <a:rPr lang="en-US" dirty="0" smtClean="0"/>
              <a:t>Maintains sodium &amp; potassium balance in ECF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Aldosterone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Sodium retention</a:t>
            </a:r>
          </a:p>
          <a:p>
            <a:r>
              <a:rPr lang="en-US" dirty="0" smtClean="0"/>
              <a:t>Potassium loss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/>
              <a:t>hypokalaemia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b="1" dirty="0" smtClean="0">
                <a:solidFill>
                  <a:srgbClr val="0070C0"/>
                </a:solidFill>
              </a:rPr>
              <a:t>Adrenal adenoma</a:t>
            </a:r>
            <a:r>
              <a:rPr lang="en-US" dirty="0" smtClean="0"/>
              <a:t> (Conn’s syndrome)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400" dirty="0" smtClean="0"/>
              <a:t>young woman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Bilateral adrenal hyperplasia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400" dirty="0" smtClean="0"/>
              <a:t>older men</a:t>
            </a:r>
          </a:p>
          <a:p>
            <a:endParaRPr lang="en-US" dirty="0" smtClean="0"/>
          </a:p>
          <a:p>
            <a:r>
              <a:rPr lang="en-US" dirty="0" smtClean="0"/>
              <a:t>Severe (secondary) hypertension (accounts for 5-10% of all hypertension)</a:t>
            </a:r>
          </a:p>
          <a:p>
            <a:r>
              <a:rPr lang="en-US" dirty="0" smtClean="0"/>
              <a:t>Non-specific symptoms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400" dirty="0" smtClean="0"/>
              <a:t>muscle weakness, </a:t>
            </a:r>
            <a:r>
              <a:rPr lang="en-US" sz="2400" dirty="0" err="1" smtClean="0"/>
              <a:t>nocturia</a:t>
            </a:r>
            <a:r>
              <a:rPr lang="en-US" sz="2400" dirty="0" smtClean="0"/>
              <a:t>, </a:t>
            </a:r>
            <a:r>
              <a:rPr lang="en-US" sz="2400" dirty="0" err="1" smtClean="0"/>
              <a:t>tetany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19200"/>
          </a:xfrm>
        </p:spPr>
        <p:txBody>
          <a:bodyPr/>
          <a:lstStyle/>
          <a:p>
            <a:r>
              <a:rPr lang="en-US" dirty="0" smtClean="0"/>
              <a:t>Primary </a:t>
            </a:r>
            <a:r>
              <a:rPr lang="en-US" dirty="0" err="1" smtClean="0"/>
              <a:t>Hyperaldosteronism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rmAutofit/>
          </a:bodyPr>
          <a:lstStyle/>
          <a:p>
            <a:r>
              <a:rPr lang="en-US" b="1" dirty="0" smtClean="0"/>
              <a:t>Investigations –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400" dirty="0" smtClean="0"/>
              <a:t>Plasma </a:t>
            </a:r>
            <a:r>
              <a:rPr lang="en-US" sz="2400" dirty="0" err="1" smtClean="0"/>
              <a:t>aldosterone:renin</a:t>
            </a:r>
            <a:r>
              <a:rPr lang="en-US" sz="2400" dirty="0" smtClean="0"/>
              <a:t> ratio </a:t>
            </a:r>
          </a:p>
          <a:p>
            <a:pPr>
              <a:buNone/>
            </a:pPr>
            <a:r>
              <a:rPr lang="en-US" sz="2400" dirty="0" smtClean="0"/>
              <a:t>	↑ plasma </a:t>
            </a:r>
            <a:r>
              <a:rPr lang="en-US" sz="2400" dirty="0" err="1" smtClean="0"/>
              <a:t>aldosterone</a:t>
            </a: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/>
              <a:t>	↓ plasma </a:t>
            </a:r>
            <a:r>
              <a:rPr lang="en-US" sz="2400" dirty="0" err="1" smtClean="0"/>
              <a:t>renin</a:t>
            </a: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/>
              <a:t>	</a:t>
            </a:r>
            <a:r>
              <a:rPr lang="en-US" sz="2400" dirty="0" err="1" smtClean="0"/>
              <a:t>hypokalaemia</a:t>
            </a: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/>
              <a:t>	increased urinary K loss</a:t>
            </a:r>
          </a:p>
          <a:p>
            <a:pPr>
              <a:buNone/>
            </a:pPr>
            <a:endParaRPr lang="en-US" dirty="0" smtClean="0"/>
          </a:p>
          <a:p>
            <a:r>
              <a:rPr lang="en-US" b="1" dirty="0" smtClean="0"/>
              <a:t>Treatment –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400" dirty="0" smtClean="0"/>
              <a:t>surgical resection </a:t>
            </a:r>
          </a:p>
          <a:p>
            <a:pPr>
              <a:buNone/>
            </a:pPr>
            <a:r>
              <a:rPr lang="en-US" sz="2400" dirty="0" smtClean="0"/>
              <a:t>	</a:t>
            </a:r>
            <a:r>
              <a:rPr lang="en-US" sz="2400" dirty="0" err="1" smtClean="0"/>
              <a:t>spironolactone</a:t>
            </a:r>
            <a:r>
              <a:rPr lang="en-US" sz="2400" dirty="0" smtClean="0"/>
              <a:t> (</a:t>
            </a:r>
            <a:r>
              <a:rPr lang="en-US" sz="2400" dirty="0" err="1" smtClean="0"/>
              <a:t>aldosterone</a:t>
            </a:r>
            <a:r>
              <a:rPr lang="en-US" sz="2400" dirty="0" smtClean="0"/>
              <a:t> antagonist)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61442" name="Picture 2" descr="http://www.nlm.nih.gov/medlineplus/images/bloodpressuret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2590800"/>
            <a:ext cx="2190750" cy="1752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148072"/>
          </a:xfrm>
        </p:spPr>
        <p:txBody>
          <a:bodyPr/>
          <a:lstStyle/>
          <a:p>
            <a:r>
              <a:rPr lang="en-US" b="1" dirty="0" smtClean="0"/>
              <a:t>With hypertension</a:t>
            </a:r>
            <a:r>
              <a:rPr lang="en-US" dirty="0" smtClean="0"/>
              <a:t> – </a:t>
            </a:r>
          </a:p>
          <a:p>
            <a:pPr>
              <a:buNone/>
            </a:pPr>
            <a:r>
              <a:rPr lang="en-US" dirty="0" smtClean="0"/>
              <a:t>		accelerated hypertension</a:t>
            </a:r>
          </a:p>
          <a:p>
            <a:pPr>
              <a:buNone/>
            </a:pPr>
            <a:r>
              <a:rPr lang="en-US" dirty="0" smtClean="0"/>
              <a:t>		renal artery </a:t>
            </a:r>
            <a:r>
              <a:rPr lang="en-US" dirty="0" err="1" smtClean="0"/>
              <a:t>stenosis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b="1" dirty="0" smtClean="0"/>
              <a:t>Without hypertension </a:t>
            </a:r>
            <a:r>
              <a:rPr lang="en-US" dirty="0" smtClean="0"/>
              <a:t>– </a:t>
            </a:r>
          </a:p>
          <a:p>
            <a:pPr>
              <a:buNone/>
            </a:pPr>
            <a:r>
              <a:rPr lang="en-US" dirty="0" smtClean="0"/>
              <a:t>		congestive cardiac failure </a:t>
            </a:r>
          </a:p>
          <a:p>
            <a:pPr>
              <a:buNone/>
            </a:pPr>
            <a:r>
              <a:rPr lang="en-US" dirty="0" smtClean="0"/>
              <a:t>		cirrhosis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Useful drugs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	ACEI</a:t>
            </a:r>
          </a:p>
          <a:p>
            <a:pPr>
              <a:buNone/>
            </a:pPr>
            <a:r>
              <a:rPr lang="en-US" dirty="0" smtClean="0"/>
              <a:t>					ARB</a:t>
            </a:r>
          </a:p>
          <a:p>
            <a:pPr>
              <a:buNone/>
            </a:pPr>
            <a:r>
              <a:rPr lang="en-US" dirty="0" smtClean="0"/>
              <a:t>					</a:t>
            </a:r>
            <a:r>
              <a:rPr lang="en-US" dirty="0" err="1" smtClean="0"/>
              <a:t>Spironolactone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Secondary </a:t>
            </a:r>
            <a:r>
              <a:rPr lang="en-US" dirty="0" err="1" smtClean="0"/>
              <a:t>Hyperaldosteronism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Destruction of adrenal cortex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↓ </a:t>
            </a:r>
            <a:r>
              <a:rPr lang="en-US" dirty="0" err="1" smtClean="0"/>
              <a:t>Cortisol</a:t>
            </a:r>
            <a:r>
              <a:rPr lang="en-US" dirty="0" smtClean="0"/>
              <a:t> → ↑ CRH &amp; ACTH</a:t>
            </a:r>
          </a:p>
          <a:p>
            <a:endParaRPr lang="en-US" dirty="0"/>
          </a:p>
          <a:p>
            <a:r>
              <a:rPr lang="en-US" b="1" dirty="0" smtClean="0"/>
              <a:t>Rare</a:t>
            </a:r>
            <a:r>
              <a:rPr lang="en-US" dirty="0" smtClean="0"/>
              <a:t> – 	incidence 3-4/million/year  			prevalence 40-60/million</a:t>
            </a:r>
          </a:p>
          <a:p>
            <a:endParaRPr lang="en-US" dirty="0" smtClean="0"/>
          </a:p>
          <a:p>
            <a:r>
              <a:rPr lang="en-US" dirty="0" smtClean="0"/>
              <a:t>Females &gt; Males 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Phaeochromocytoma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Catecholamines</a:t>
            </a:r>
            <a:r>
              <a:rPr lang="en-US" dirty="0" smtClean="0"/>
              <a:t> - produced in adrenal medulla</a:t>
            </a:r>
          </a:p>
          <a:p>
            <a:endParaRPr lang="en-US" dirty="0" smtClean="0"/>
          </a:p>
          <a:p>
            <a:r>
              <a:rPr lang="en-US" dirty="0" err="1" smtClean="0"/>
              <a:t>Noradrenaline</a:t>
            </a:r>
            <a:r>
              <a:rPr lang="en-US" dirty="0" smtClean="0"/>
              <a:t> (</a:t>
            </a:r>
            <a:r>
              <a:rPr lang="en-US" dirty="0" err="1" smtClean="0"/>
              <a:t>norepinephrine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	Adrenaline (epinephrine)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Play a part in BP control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6388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r>
              <a:rPr lang="en-US" dirty="0" err="1" smtClean="0"/>
              <a:t>Pheochromocytoma</a:t>
            </a:r>
            <a:r>
              <a:rPr lang="en-US" dirty="0" smtClean="0"/>
              <a:t> are </a:t>
            </a:r>
            <a:r>
              <a:rPr lang="en-US" b="1" dirty="0" smtClean="0"/>
              <a:t>v rare</a:t>
            </a:r>
          </a:p>
          <a:p>
            <a:endParaRPr lang="en-US" b="1" dirty="0" smtClean="0"/>
          </a:p>
          <a:p>
            <a:r>
              <a:rPr lang="en-US" dirty="0" err="1" smtClean="0"/>
              <a:t>Tumours</a:t>
            </a:r>
            <a:r>
              <a:rPr lang="en-US" dirty="0" smtClean="0"/>
              <a:t> of sympathetic nervous system</a:t>
            </a:r>
          </a:p>
          <a:p>
            <a:endParaRPr lang="en-US" dirty="0" smtClean="0"/>
          </a:p>
          <a:p>
            <a:r>
              <a:rPr lang="en-US" dirty="0" smtClean="0"/>
              <a:t>90% in adrenals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400" dirty="0" smtClean="0"/>
              <a:t>25% multiple </a:t>
            </a:r>
          </a:p>
          <a:p>
            <a:pPr>
              <a:buNone/>
            </a:pPr>
            <a:r>
              <a:rPr lang="en-US" sz="2400" dirty="0" smtClean="0"/>
              <a:t>	10% malignant</a:t>
            </a:r>
          </a:p>
          <a:p>
            <a:endParaRPr lang="en-US" dirty="0" smtClean="0"/>
          </a:p>
          <a:p>
            <a:r>
              <a:rPr lang="en-US" dirty="0" smtClean="0"/>
              <a:t>Associations - MEN II </a:t>
            </a:r>
          </a:p>
          <a:p>
            <a:pPr>
              <a:buNone/>
            </a:pPr>
            <a:r>
              <a:rPr lang="en-US" dirty="0" smtClean="0"/>
              <a:t>				 von </a:t>
            </a:r>
            <a:r>
              <a:rPr lang="en-US" dirty="0" err="1" smtClean="0"/>
              <a:t>Hippel</a:t>
            </a:r>
            <a:r>
              <a:rPr lang="en-US" dirty="0" smtClean="0"/>
              <a:t> </a:t>
            </a:r>
            <a:r>
              <a:rPr lang="en-US" dirty="0" err="1" smtClean="0"/>
              <a:t>Lindau</a:t>
            </a:r>
            <a:r>
              <a:rPr lang="en-US" dirty="0" smtClean="0"/>
              <a:t> syndrome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May be intermittent</a:t>
            </a:r>
          </a:p>
          <a:p>
            <a:endParaRPr lang="en-US" dirty="0" smtClean="0"/>
          </a:p>
          <a:p>
            <a:r>
              <a:rPr lang="en-US" dirty="0" smtClean="0"/>
              <a:t>Anxiety, panic attacks</a:t>
            </a:r>
          </a:p>
          <a:p>
            <a:r>
              <a:rPr lang="en-US" dirty="0" smtClean="0"/>
              <a:t>Palpitations, tremors </a:t>
            </a:r>
          </a:p>
          <a:p>
            <a:r>
              <a:rPr lang="en-US" dirty="0" smtClean="0"/>
              <a:t>Headache</a:t>
            </a:r>
          </a:p>
          <a:p>
            <a:r>
              <a:rPr lang="en-US" dirty="0" smtClean="0"/>
              <a:t>Sweating, flushing</a:t>
            </a:r>
          </a:p>
          <a:p>
            <a:r>
              <a:rPr lang="en-US" dirty="0" smtClean="0"/>
              <a:t>Nausea, vomiting</a:t>
            </a:r>
          </a:p>
          <a:p>
            <a:r>
              <a:rPr lang="en-US" dirty="0" smtClean="0"/>
              <a:t>Weight loss</a:t>
            </a:r>
          </a:p>
          <a:p>
            <a:r>
              <a:rPr lang="en-US" dirty="0" smtClean="0"/>
              <a:t>Constipation or </a:t>
            </a:r>
            <a:r>
              <a:rPr lang="en-US" dirty="0" err="1" smtClean="0"/>
              <a:t>diarrhoea</a:t>
            </a:r>
            <a:endParaRPr lang="en-US" dirty="0" smtClean="0"/>
          </a:p>
          <a:p>
            <a:r>
              <a:rPr lang="en-US" dirty="0" smtClean="0"/>
              <a:t>Chest pain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Symptoms</a:t>
            </a:r>
            <a:endParaRPr lang="en-US" dirty="0"/>
          </a:p>
        </p:txBody>
      </p:sp>
      <p:pic>
        <p:nvPicPr>
          <p:cNvPr id="57348" name="Picture 4" descr="http://www.doctorinmyhome.com/wp-content/uploads/2010/07/anxiety-237x300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0"/>
            <a:ext cx="2257425" cy="2857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Hypertension</a:t>
            </a:r>
          </a:p>
          <a:p>
            <a:r>
              <a:rPr lang="en-US" dirty="0" smtClean="0"/>
              <a:t>Tachycardia/</a:t>
            </a:r>
            <a:r>
              <a:rPr lang="en-US" dirty="0" err="1" smtClean="0"/>
              <a:t>bradycardia</a:t>
            </a:r>
            <a:r>
              <a:rPr lang="en-US" dirty="0" smtClean="0"/>
              <a:t>/arrhythmias</a:t>
            </a:r>
          </a:p>
          <a:p>
            <a:r>
              <a:rPr lang="en-US" dirty="0" smtClean="0"/>
              <a:t>Orthostatic hypotension</a:t>
            </a:r>
          </a:p>
          <a:p>
            <a:r>
              <a:rPr lang="en-US" dirty="0" smtClean="0"/>
              <a:t>Pallor or flushing</a:t>
            </a:r>
          </a:p>
          <a:p>
            <a:r>
              <a:rPr lang="en-US" dirty="0" err="1" smtClean="0"/>
              <a:t>Glycosuria</a:t>
            </a:r>
            <a:endParaRPr lang="en-US" dirty="0" smtClean="0"/>
          </a:p>
          <a:p>
            <a:r>
              <a:rPr lang="en-US" dirty="0" smtClean="0"/>
              <a:t>Fever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Signs</a:t>
            </a:r>
            <a:endParaRPr lang="en-US" dirty="0"/>
          </a:p>
        </p:txBody>
      </p:sp>
      <p:pic>
        <p:nvPicPr>
          <p:cNvPr id="56322" name="Picture 2" descr="http://pheochromocytomasymptoms.org/wp-content/uploads/2011/08/Pheochromocytoma-Symptoms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3581400"/>
            <a:ext cx="3105150" cy="2667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Measurement of urinary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catecholamines</a:t>
            </a:r>
            <a:r>
              <a:rPr lang="en-US" dirty="0" smtClean="0"/>
              <a:t> </a:t>
            </a:r>
            <a:r>
              <a:rPr lang="en-US" sz="2400" dirty="0" smtClean="0"/>
              <a:t>(</a:t>
            </a:r>
            <a:r>
              <a:rPr lang="en-US" sz="2400" dirty="0" err="1" smtClean="0"/>
              <a:t>metanephrine</a:t>
            </a:r>
            <a:r>
              <a:rPr lang="en-US" sz="2400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Resting plasma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catecholamines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CT or MRI </a:t>
            </a:r>
          </a:p>
          <a:p>
            <a:pPr>
              <a:buNone/>
            </a:pPr>
            <a:r>
              <a:rPr lang="en-US" dirty="0" smtClean="0"/>
              <a:t>	abdomen</a:t>
            </a:r>
          </a:p>
          <a:p>
            <a:endParaRPr lang="en-US" dirty="0" smtClean="0"/>
          </a:p>
          <a:p>
            <a:r>
              <a:rPr lang="en-US" dirty="0" err="1" smtClean="0"/>
              <a:t>mIBG</a:t>
            </a:r>
            <a:r>
              <a:rPr lang="en-US" dirty="0" smtClean="0"/>
              <a:t> scan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Investigations</a:t>
            </a:r>
            <a:endParaRPr lang="en-US" dirty="0"/>
          </a:p>
        </p:txBody>
      </p:sp>
      <p:pic>
        <p:nvPicPr>
          <p:cNvPr id="55297" name="Picture 1" descr="C:\Users\Compaq\Odds &amp; Ends\Desktop\pic_pheochromocytoma_cat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0"/>
            <a:ext cx="3352800" cy="2667000"/>
          </a:xfrm>
          <a:prstGeom prst="rect">
            <a:avLst/>
          </a:prstGeom>
          <a:noFill/>
        </p:spPr>
      </p:pic>
      <p:pic>
        <p:nvPicPr>
          <p:cNvPr id="55298" name="Picture 2" descr="C:\Users\Compaq\Odds &amp; Ends\Desktop\pic_pheochromocytoma_mibg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3505200"/>
            <a:ext cx="2590800" cy="3352800"/>
          </a:xfrm>
          <a:prstGeom prst="rect">
            <a:avLst/>
          </a:prstGeom>
          <a:noFill/>
        </p:spPr>
      </p:pic>
      <p:pic>
        <p:nvPicPr>
          <p:cNvPr id="55299" name="Picture 3" descr="C:\Users\Compaq\Odds &amp; Ends\Desktop\pic_pheochromocytoma_mri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2667000"/>
            <a:ext cx="2971800" cy="4191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Ideally surgical resection </a:t>
            </a:r>
          </a:p>
          <a:p>
            <a:r>
              <a:rPr lang="en-US" dirty="0" smtClean="0"/>
              <a:t>Pre-op</a:t>
            </a:r>
          </a:p>
          <a:p>
            <a:pPr>
              <a:buNone/>
            </a:pPr>
            <a:r>
              <a:rPr lang="en-US" dirty="0" smtClean="0"/>
              <a:t>		c</a:t>
            </a:r>
            <a:r>
              <a:rPr lang="en-US" sz="2400" dirty="0" smtClean="0"/>
              <a:t>omplete alpha blockade (</a:t>
            </a:r>
            <a:r>
              <a:rPr lang="en-US" sz="2400" dirty="0" err="1" smtClean="0"/>
              <a:t>phenoxybenzamine</a:t>
            </a:r>
            <a:r>
              <a:rPr lang="en-US" sz="2400" dirty="0" smtClean="0"/>
              <a:t>)</a:t>
            </a:r>
          </a:p>
          <a:p>
            <a:pPr>
              <a:buNone/>
            </a:pPr>
            <a:r>
              <a:rPr lang="en-US" sz="2400" dirty="0" smtClean="0"/>
              <a:t>		then beta blockade (</a:t>
            </a:r>
            <a:r>
              <a:rPr lang="en-US" sz="2400" dirty="0" err="1" smtClean="0"/>
              <a:t>Propranolol</a:t>
            </a:r>
            <a:r>
              <a:rPr lang="en-US" sz="2400" dirty="0" smtClean="0"/>
              <a:t>)</a:t>
            </a:r>
          </a:p>
          <a:p>
            <a:pPr>
              <a:buNone/>
            </a:pPr>
            <a:r>
              <a:rPr lang="en-US" sz="2400" dirty="0" smtClean="0"/>
              <a:t>		blood transfusion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dirty="0" smtClean="0"/>
              <a:t>If surgery is not possible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combined </a:t>
            </a:r>
          </a:p>
          <a:p>
            <a:pPr>
              <a:buNone/>
            </a:pPr>
            <a:r>
              <a:rPr lang="en-US" dirty="0" smtClean="0"/>
              <a:t>	alpha &amp; beta blockade long term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/>
          <a:lstStyle/>
          <a:p>
            <a:r>
              <a:rPr lang="en-US" dirty="0" smtClean="0"/>
              <a:t>Treatment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Autoimmune disease</a:t>
            </a:r>
          </a:p>
          <a:p>
            <a:r>
              <a:rPr lang="en-US" sz="2800" dirty="0" smtClean="0"/>
              <a:t>Tuberculosis</a:t>
            </a:r>
          </a:p>
          <a:p>
            <a:endParaRPr lang="en-US" sz="2800" dirty="0" smtClean="0"/>
          </a:p>
          <a:p>
            <a:r>
              <a:rPr lang="en-US" sz="2000" dirty="0" smtClean="0"/>
              <a:t>Surgical removal of adrenals (</a:t>
            </a:r>
            <a:r>
              <a:rPr lang="en-US" sz="2000" dirty="0" err="1" smtClean="0"/>
              <a:t>adrenalectomy</a:t>
            </a:r>
            <a:r>
              <a:rPr lang="en-US" sz="2000" dirty="0" smtClean="0"/>
              <a:t>)</a:t>
            </a:r>
          </a:p>
          <a:p>
            <a:r>
              <a:rPr lang="en-US" sz="2000" dirty="0" err="1" smtClean="0"/>
              <a:t>Haemorrhage</a:t>
            </a:r>
            <a:r>
              <a:rPr lang="en-US" sz="2000" dirty="0" smtClean="0"/>
              <a:t> / Infarction –</a:t>
            </a:r>
            <a:r>
              <a:rPr lang="en-US" dirty="0" smtClean="0"/>
              <a:t> </a:t>
            </a:r>
            <a:r>
              <a:rPr lang="en-US" sz="1400" dirty="0" smtClean="0"/>
              <a:t>meningococcal </a:t>
            </a:r>
            <a:r>
              <a:rPr lang="en-US" sz="1400" dirty="0" err="1" smtClean="0"/>
              <a:t>septicaemia</a:t>
            </a:r>
            <a:endParaRPr lang="en-US" sz="1400" dirty="0" smtClean="0"/>
          </a:p>
          <a:p>
            <a:r>
              <a:rPr lang="en-US" sz="2000" dirty="0" smtClean="0"/>
              <a:t>Infiltration</a:t>
            </a:r>
          </a:p>
          <a:p>
            <a:r>
              <a:rPr lang="en-US" sz="2000" dirty="0" smtClean="0"/>
              <a:t>Adrenal </a:t>
            </a:r>
            <a:r>
              <a:rPr lang="en-US" sz="2000" dirty="0" err="1" smtClean="0"/>
              <a:t>leucodystrophy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Causes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Vague &amp; non-specific - malaise, weakness</a:t>
            </a:r>
          </a:p>
          <a:p>
            <a:r>
              <a:rPr lang="en-US" b="1" dirty="0" smtClean="0"/>
              <a:t>Pigmentation </a:t>
            </a:r>
            <a:r>
              <a:rPr lang="en-US" sz="2400" dirty="0" smtClean="0"/>
              <a:t>(in &gt;90%)</a:t>
            </a:r>
          </a:p>
          <a:p>
            <a:r>
              <a:rPr lang="en-US" b="1" dirty="0" smtClean="0"/>
              <a:t>Postural hypotension</a:t>
            </a:r>
            <a:r>
              <a:rPr lang="en-US" dirty="0" smtClean="0"/>
              <a:t> </a:t>
            </a:r>
            <a:r>
              <a:rPr lang="en-US" sz="2400" dirty="0" smtClean="0"/>
              <a:t>(in &gt;80%) </a:t>
            </a:r>
            <a:r>
              <a:rPr lang="en-US" sz="2400" dirty="0" smtClean="0">
                <a:sym typeface="Wingdings" pitchFamily="2" charset="2"/>
              </a:rPr>
              <a:t> pre-syncope and syncope</a:t>
            </a:r>
          </a:p>
          <a:p>
            <a:endParaRPr lang="en-US" dirty="0" smtClean="0"/>
          </a:p>
          <a:p>
            <a:r>
              <a:rPr lang="en-US" sz="2400" dirty="0" smtClean="0"/>
              <a:t>LOA &amp; LOW</a:t>
            </a:r>
          </a:p>
          <a:p>
            <a:r>
              <a:rPr lang="en-US" sz="2400" dirty="0" smtClean="0"/>
              <a:t>Depression</a:t>
            </a:r>
          </a:p>
          <a:p>
            <a:r>
              <a:rPr lang="en-US" sz="2400" dirty="0" smtClean="0"/>
              <a:t>Nausea, vomiting, </a:t>
            </a:r>
            <a:r>
              <a:rPr lang="en-US" sz="2400" dirty="0" err="1" smtClean="0"/>
              <a:t>diarrhoea</a:t>
            </a:r>
            <a:endParaRPr lang="en-US" sz="2400" dirty="0" smtClean="0"/>
          </a:p>
          <a:p>
            <a:r>
              <a:rPr lang="en-US" sz="2400" dirty="0" smtClean="0"/>
              <a:t>Impotence, </a:t>
            </a:r>
            <a:r>
              <a:rPr lang="en-US" sz="2400" dirty="0" err="1" smtClean="0"/>
              <a:t>amenorrhoea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Symptoms</a:t>
            </a:r>
            <a:endParaRPr lang="en-US" dirty="0"/>
          </a:p>
        </p:txBody>
      </p:sp>
      <p:pic>
        <p:nvPicPr>
          <p:cNvPr id="1026" name="Picture 2" descr="C:\Users\Compaq\Odds &amp; Ends\Desktop\Kennedy_Addisons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69000" y="3048000"/>
            <a:ext cx="31750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Pigmentation</a:t>
            </a:r>
            <a:r>
              <a:rPr lang="en-US" dirty="0" smtClean="0"/>
              <a:t> –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400" dirty="0" smtClean="0"/>
              <a:t>new scars</a:t>
            </a:r>
          </a:p>
          <a:p>
            <a:pPr>
              <a:buNone/>
            </a:pPr>
            <a:r>
              <a:rPr lang="en-US" sz="2400" dirty="0" smtClean="0"/>
              <a:t>	</a:t>
            </a:r>
            <a:r>
              <a:rPr lang="en-US" sz="2400" dirty="0" err="1" smtClean="0"/>
              <a:t>palmar</a:t>
            </a:r>
            <a:r>
              <a:rPr lang="en-US" sz="2400" dirty="0" smtClean="0"/>
              <a:t> creases</a:t>
            </a:r>
          </a:p>
          <a:p>
            <a:pPr>
              <a:buNone/>
            </a:pPr>
            <a:r>
              <a:rPr lang="en-US" sz="2400" dirty="0" smtClean="0"/>
              <a:t>	</a:t>
            </a:r>
            <a:r>
              <a:rPr lang="en-US" sz="2400" dirty="0" err="1" smtClean="0"/>
              <a:t>buccal</a:t>
            </a:r>
            <a:endParaRPr lang="en-US" sz="2400" dirty="0" smtClean="0"/>
          </a:p>
          <a:p>
            <a:r>
              <a:rPr lang="en-US" b="1" dirty="0" smtClean="0"/>
              <a:t>Postural hypotension</a:t>
            </a:r>
          </a:p>
          <a:p>
            <a:endParaRPr lang="en-US" b="1" dirty="0" smtClean="0"/>
          </a:p>
          <a:p>
            <a:r>
              <a:rPr lang="en-US" sz="2400" dirty="0" smtClean="0"/>
              <a:t>LOW and </a:t>
            </a:r>
            <a:r>
              <a:rPr lang="en-US" sz="2400" dirty="0" err="1" smtClean="0"/>
              <a:t>generalised</a:t>
            </a:r>
            <a:r>
              <a:rPr lang="en-US" sz="2400" dirty="0" smtClean="0"/>
              <a:t> wasting</a:t>
            </a:r>
          </a:p>
          <a:p>
            <a:r>
              <a:rPr lang="en-US" sz="2400" dirty="0" smtClean="0"/>
              <a:t>Dehydration</a:t>
            </a:r>
          </a:p>
          <a:p>
            <a:r>
              <a:rPr lang="en-US" sz="2400" dirty="0" smtClean="0"/>
              <a:t>Loss of body hair</a:t>
            </a:r>
          </a:p>
          <a:p>
            <a:r>
              <a:rPr lang="en-US" sz="2400" dirty="0" err="1" smtClean="0"/>
              <a:t>Vitiligo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Signs</a:t>
            </a:r>
            <a:endParaRPr lang="en-US" dirty="0"/>
          </a:p>
        </p:txBody>
      </p:sp>
      <p:pic>
        <p:nvPicPr>
          <p:cNvPr id="3074" name="Picture 2" descr="C:\Users\Compaq\Odds &amp; Ends\Desktop\3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91784" y="0"/>
            <a:ext cx="3252216" cy="2438400"/>
          </a:xfrm>
          <a:prstGeom prst="rect">
            <a:avLst/>
          </a:prstGeom>
          <a:noFill/>
        </p:spPr>
      </p:pic>
      <p:pic>
        <p:nvPicPr>
          <p:cNvPr id="3075" name="Picture 3" descr="C:\Users\Compaq\Odds &amp; Ends\Desktop\1[2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91784" y="2438400"/>
            <a:ext cx="3252216" cy="2438400"/>
          </a:xfrm>
          <a:prstGeom prst="rect">
            <a:avLst/>
          </a:prstGeom>
          <a:noFill/>
        </p:spPr>
      </p:pic>
      <p:pic>
        <p:nvPicPr>
          <p:cNvPr id="3076" name="Picture 4" descr="C:\Users\Compaq\Odds &amp; Ends\Desktop\addison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4800600"/>
            <a:ext cx="3276600" cy="2057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ompaq\Odds &amp; Ends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2400"/>
            <a:ext cx="8534400" cy="6477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410200" y="5257800"/>
            <a:ext cx="33528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Precipitated by </a:t>
            </a:r>
            <a:r>
              <a:rPr lang="en-US" dirty="0" err="1" smtClean="0"/>
              <a:t>intercurrent</a:t>
            </a:r>
            <a:r>
              <a:rPr lang="en-US" dirty="0" smtClean="0"/>
              <a:t> illness, trauma, surgery, etc</a:t>
            </a:r>
          </a:p>
          <a:p>
            <a:r>
              <a:rPr lang="en-US" dirty="0" smtClean="0"/>
              <a:t>Life threatening – medical emergency</a:t>
            </a:r>
          </a:p>
          <a:p>
            <a:endParaRPr lang="en-US" dirty="0" smtClean="0"/>
          </a:p>
          <a:p>
            <a:r>
              <a:rPr lang="en-US" dirty="0" smtClean="0"/>
              <a:t>Salt, steroid &amp; glucose deficiency</a:t>
            </a:r>
          </a:p>
          <a:p>
            <a:endParaRPr lang="en-US" dirty="0" smtClean="0"/>
          </a:p>
          <a:p>
            <a:r>
              <a:rPr lang="en-US" dirty="0" smtClean="0"/>
              <a:t>Severe dehydration</a:t>
            </a:r>
          </a:p>
          <a:p>
            <a:r>
              <a:rPr lang="en-US" dirty="0" smtClean="0"/>
              <a:t>Hypotension</a:t>
            </a:r>
          </a:p>
          <a:p>
            <a:r>
              <a:rPr lang="en-US" dirty="0" err="1" smtClean="0"/>
              <a:t>Hypoglycaemia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Addisonian</a:t>
            </a:r>
            <a:r>
              <a:rPr lang="en-US" dirty="0" smtClean="0"/>
              <a:t> Crisis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807</TotalTime>
  <Words>537</Words>
  <Application>Microsoft Office PowerPoint</Application>
  <PresentationFormat>On-screen Show (4:3)</PresentationFormat>
  <Paragraphs>372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Concourse</vt:lpstr>
      <vt:lpstr>Adrenal Cortical Disorders</vt:lpstr>
      <vt:lpstr>Slide 2</vt:lpstr>
      <vt:lpstr>Primary Hypoadrenalism – Addison Disease</vt:lpstr>
      <vt:lpstr>Slide 4</vt:lpstr>
      <vt:lpstr>Causes</vt:lpstr>
      <vt:lpstr>Symptoms</vt:lpstr>
      <vt:lpstr>Signs</vt:lpstr>
      <vt:lpstr>Slide 8</vt:lpstr>
      <vt:lpstr>Addisonian Crisis</vt:lpstr>
      <vt:lpstr>Investigations</vt:lpstr>
      <vt:lpstr>Investigations</vt:lpstr>
      <vt:lpstr>Treatment – Acute Hypoadrenalism</vt:lpstr>
      <vt:lpstr>Treatment – Long Term</vt:lpstr>
      <vt:lpstr>All patients on steroid replacement should - </vt:lpstr>
      <vt:lpstr>Secondary Hypoadrenalism</vt:lpstr>
      <vt:lpstr>Cushing Syndrome</vt:lpstr>
      <vt:lpstr>Slide 17</vt:lpstr>
      <vt:lpstr>Causes</vt:lpstr>
      <vt:lpstr>Symptoms</vt:lpstr>
      <vt:lpstr>Signs - Discriminatory</vt:lpstr>
      <vt:lpstr>Signs</vt:lpstr>
      <vt:lpstr>Other Clinical Features</vt:lpstr>
      <vt:lpstr>Slide 23</vt:lpstr>
      <vt:lpstr>Confirming Diagnosis</vt:lpstr>
      <vt:lpstr>Confirming Diagnosis</vt:lpstr>
      <vt:lpstr>Differential Diagnosis of Cause</vt:lpstr>
      <vt:lpstr>Differential Diagnosis of Cause</vt:lpstr>
      <vt:lpstr>Differential Diagnosis of Cause</vt:lpstr>
      <vt:lpstr>Imaging of adrenal glands</vt:lpstr>
      <vt:lpstr>Chest X-ray</vt:lpstr>
      <vt:lpstr>Treatment</vt:lpstr>
      <vt:lpstr>Treatment of Pituitary-Dependent Hyperadrenalism (Cushing Disease)</vt:lpstr>
      <vt:lpstr>Treatment of Hyperadrenalism</vt:lpstr>
      <vt:lpstr>Nelson’s Syndrome</vt:lpstr>
      <vt:lpstr>Disorders of Aldosterone Secretion</vt:lpstr>
      <vt:lpstr>Aldosterone</vt:lpstr>
      <vt:lpstr>Primary Hyperaldosteronism</vt:lpstr>
      <vt:lpstr>Management</vt:lpstr>
      <vt:lpstr>Secondary Hyperaldosteronism</vt:lpstr>
      <vt:lpstr>Phaeochromocytoma</vt:lpstr>
      <vt:lpstr>Slide 41</vt:lpstr>
      <vt:lpstr>Slide 42</vt:lpstr>
      <vt:lpstr>Symptoms</vt:lpstr>
      <vt:lpstr>Signs</vt:lpstr>
      <vt:lpstr>Investigations</vt:lpstr>
      <vt:lpstr>Treatment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Adrenal Cortical Disorders</dc:title>
  <dc:creator>Shamila</dc:creator>
  <cp:lastModifiedBy>Jayawardana</cp:lastModifiedBy>
  <cp:revision>91</cp:revision>
  <dcterms:created xsi:type="dcterms:W3CDTF">2012-01-16T00:15:54Z</dcterms:created>
  <dcterms:modified xsi:type="dcterms:W3CDTF">2015-01-13T08:37:44Z</dcterms:modified>
</cp:coreProperties>
</file>